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3.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5.xml" ContentType="application/vnd.openxmlformats-officedocument.drawingml.chart+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257" r:id="rId3"/>
    <p:sldId id="279" r:id="rId4"/>
    <p:sldId id="259" r:id="rId5"/>
    <p:sldId id="278" r:id="rId6"/>
    <p:sldId id="289" r:id="rId7"/>
    <p:sldId id="290" r:id="rId8"/>
    <p:sldId id="260" r:id="rId9"/>
    <p:sldId id="262" r:id="rId10"/>
    <p:sldId id="288" r:id="rId11"/>
    <p:sldId id="280" r:id="rId12"/>
    <p:sldId id="264" r:id="rId13"/>
    <p:sldId id="265" r:id="rId14"/>
    <p:sldId id="266" r:id="rId15"/>
    <p:sldId id="281" r:id="rId16"/>
    <p:sldId id="268" r:id="rId17"/>
    <p:sldId id="269" r:id="rId18"/>
    <p:sldId id="282" r:id="rId19"/>
    <p:sldId id="271" r:id="rId20"/>
    <p:sldId id="272" r:id="rId21"/>
    <p:sldId id="285" r:id="rId22"/>
    <p:sldId id="286" r:id="rId23"/>
    <p:sldId id="283" r:id="rId24"/>
    <p:sldId id="274" r:id="rId25"/>
    <p:sldId id="284" r:id="rId26"/>
    <p:sldId id="276" r:id="rId27"/>
    <p:sldId id="294" r:id="rId28"/>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A68C"/>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5"/>
    <p:restoredTop sz="94610"/>
  </p:normalViewPr>
  <p:slideViewPr>
    <p:cSldViewPr snapToGrid="0" snapToObjects="1">
      <p:cViewPr varScale="1">
        <p:scale>
          <a:sx n="157" d="100"/>
          <a:sy n="157" d="100"/>
        </p:scale>
        <p:origin x="168" y="9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autoTitleDeleted val="1"/>
    <c:plotArea>
      <c:layout/>
      <c:barChart>
        <c:barDir val="col"/>
        <c:grouping val="clustered"/>
        <c:varyColors val="0"/>
        <c:ser>
          <c:idx val="0"/>
          <c:order val="0"/>
          <c:tx>
            <c:strRef>
              <c:f>Sheet1!$B$1</c:f>
              <c:strCache>
                <c:ptCount val="1"/>
                <c:pt idx="0">
                  <c:v>Revenue</c:v>
                </c:pt>
              </c:strCache>
            </c:strRef>
          </c:tx>
          <c:spPr>
            <a:solidFill>
              <a:srgbClr val="CC0066"/>
            </a:solidFill>
            <a:effectLst/>
          </c:spPr>
          <c:invertIfNegative val="0"/>
          <c:dPt>
            <c:idx val="0"/>
            <c:invertIfNegative val="0"/>
            <c:bubble3D val="0"/>
            <c:extLst>
              <c:ext xmlns:c16="http://schemas.microsoft.com/office/drawing/2014/chart" uri="{C3380CC4-5D6E-409C-BE32-E72D297353CC}">
                <c16:uniqueId val="{00000001-3F92-44E4-8E25-4A4E775F8C7A}"/>
              </c:ext>
            </c:extLst>
          </c:dPt>
          <c:dPt>
            <c:idx val="1"/>
            <c:invertIfNegative val="0"/>
            <c:bubble3D val="0"/>
            <c:extLst>
              <c:ext xmlns:c16="http://schemas.microsoft.com/office/drawing/2014/chart" uri="{C3380CC4-5D6E-409C-BE32-E72D297353CC}">
                <c16:uniqueId val="{00000003-3F92-44E4-8E25-4A4E775F8C7A}"/>
              </c:ext>
            </c:extLst>
          </c:dPt>
          <c:dPt>
            <c:idx val="2"/>
            <c:invertIfNegative val="0"/>
            <c:bubble3D val="0"/>
            <c:extLst>
              <c:ext xmlns:c16="http://schemas.microsoft.com/office/drawing/2014/chart" uri="{C3380CC4-5D6E-409C-BE32-E72D297353CC}">
                <c16:uniqueId val="{00000005-3F92-44E4-8E25-4A4E775F8C7A}"/>
              </c:ext>
            </c:extLst>
          </c:dPt>
          <c:dPt>
            <c:idx val="3"/>
            <c:invertIfNegative val="0"/>
            <c:bubble3D val="0"/>
            <c:extLst>
              <c:ext xmlns:c16="http://schemas.microsoft.com/office/drawing/2014/chart" uri="{C3380CC4-5D6E-409C-BE32-E72D297353CC}">
                <c16:uniqueId val="{00000007-3F92-44E4-8E25-4A4E775F8C7A}"/>
              </c:ext>
            </c:extLst>
          </c:dPt>
          <c:dPt>
            <c:idx val="4"/>
            <c:invertIfNegative val="0"/>
            <c:bubble3D val="0"/>
            <c:extLst>
              <c:ext xmlns:c16="http://schemas.microsoft.com/office/drawing/2014/chart" uri="{C3380CC4-5D6E-409C-BE32-E72D297353CC}">
                <c16:uniqueId val="{00000009-3F92-44E4-8E25-4A4E775F8C7A}"/>
              </c:ext>
            </c:extLst>
          </c:dPt>
          <c:dPt>
            <c:idx val="5"/>
            <c:invertIfNegative val="0"/>
            <c:bubble3D val="0"/>
            <c:extLst>
              <c:ext xmlns:c16="http://schemas.microsoft.com/office/drawing/2014/chart" uri="{C3380CC4-5D6E-409C-BE32-E72D297353CC}">
                <c16:uniqueId val="{0000000B-3F92-44E4-8E25-4A4E775F8C7A}"/>
              </c:ext>
            </c:extLst>
          </c:dPt>
          <c:dPt>
            <c:idx val="6"/>
            <c:invertIfNegative val="0"/>
            <c:bubble3D val="0"/>
            <c:spPr>
              <a:solidFill>
                <a:srgbClr val="E8B96A"/>
              </a:solidFill>
              <a:effectLst/>
            </c:spPr>
            <c:extLst>
              <c:ext xmlns:c16="http://schemas.microsoft.com/office/drawing/2014/chart" uri="{C3380CC4-5D6E-409C-BE32-E72D297353CC}">
                <c16:uniqueId val="{0000000D-3F92-44E4-8E25-4A4E775F8C7A}"/>
              </c:ext>
            </c:extLst>
          </c:dPt>
          <c:dLbls>
            <c:numFmt formatCode="#,##0" sourceLinked="0"/>
            <c:spPr>
              <a:noFill/>
              <a:ln>
                <a:noFill/>
              </a:ln>
              <a:effectLst/>
            </c:spPr>
            <c:txPr>
              <a:bodyPr/>
              <a:lstStyle/>
              <a:p>
                <a:pPr>
                  <a:defRPr sz="800" b="0" i="0" u="none" strike="noStrike">
                    <a:solidFill>
                      <a:srgbClr val="FFFFFF"/>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Q2 FY25</c:v>
                </c:pt>
                <c:pt idx="1">
                  <c:v>Q3 FY25</c:v>
                </c:pt>
                <c:pt idx="2">
                  <c:v>Q4 FY25</c:v>
                </c:pt>
                <c:pt idx="3">
                  <c:v>Q1 FY26</c:v>
                </c:pt>
                <c:pt idx="4">
                  <c:v>Q2 FY26</c:v>
                </c:pt>
                <c:pt idx="5">
                  <c:v>Q3 FY26</c:v>
                </c:pt>
                <c:pt idx="6">
                  <c:v>Q4 FY26</c:v>
                </c:pt>
                <c:pt idx="7">
                  <c:v>Q1 FY27</c:v>
                </c:pt>
              </c:strCache>
            </c:strRef>
          </c:cat>
          <c:val>
            <c:numRef>
              <c:f>Sheet1!$B$2:$B$9</c:f>
              <c:numCache>
                <c:formatCode>General</c:formatCode>
                <c:ptCount val="8"/>
                <c:pt idx="0">
                  <c:v>39.24</c:v>
                </c:pt>
                <c:pt idx="1">
                  <c:v>41.41</c:v>
                </c:pt>
                <c:pt idx="2">
                  <c:v>44.09</c:v>
                </c:pt>
                <c:pt idx="3">
                  <c:v>37.6</c:v>
                </c:pt>
                <c:pt idx="4">
                  <c:v>39.43</c:v>
                </c:pt>
                <c:pt idx="5">
                  <c:v>46.14</c:v>
                </c:pt>
                <c:pt idx="6">
                  <c:v>52.22</c:v>
                </c:pt>
                <c:pt idx="7">
                  <c:v>51.78</c:v>
                </c:pt>
              </c:numCache>
            </c:numRef>
          </c:val>
          <c:extLst>
            <c:ext xmlns:c16="http://schemas.microsoft.com/office/drawing/2014/chart" uri="{C3380CC4-5D6E-409C-BE32-E72D297353CC}">
              <c16:uniqueId val="{0000000E-3F92-44E4-8E25-4A4E775F8C7A}"/>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1200" b="0" i="0" u="none" strike="noStrike">
                <a:solidFill>
                  <a:srgbClr val="6B5B72"/>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6B1D35"/>
              </a:solidFill>
              <a:prstDash val="solid"/>
              <a:round/>
            </a:ln>
          </c:spPr>
        </c:majorGridlines>
        <c:numFmt formatCode="General" sourceLinked="0"/>
        <c:majorTickMark val="out"/>
        <c:minorTickMark val="none"/>
        <c:tickLblPos val="nextTo"/>
        <c:spPr>
          <a:ln w="12700" cap="flat">
            <a:noFill/>
            <a:prstDash val="solid"/>
            <a:round/>
          </a:ln>
        </c:spPr>
        <c:txPr>
          <a:bodyPr/>
          <a:lstStyle/>
          <a:p>
            <a:pPr>
              <a:defRPr sz="1200" b="0" i="0" u="none" strike="noStrike">
                <a:solidFill>
                  <a:srgbClr val="6B5B72"/>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autoTitleDeleted val="1"/>
    <c:plotArea>
      <c:layout/>
      <c:barChart>
        <c:barDir val="col"/>
        <c:grouping val="clustered"/>
        <c:varyColors val="0"/>
        <c:ser>
          <c:idx val="0"/>
          <c:order val="0"/>
          <c:tx>
            <c:strRef>
              <c:f>Sheet1!$B$1</c:f>
              <c:strCache>
                <c:ptCount val="1"/>
                <c:pt idx="0">
                  <c:v>PAT</c:v>
                </c:pt>
              </c:strCache>
            </c:strRef>
          </c:tx>
          <c:spPr>
            <a:solidFill>
              <a:srgbClr val="00A99D"/>
            </a:solidFill>
            <a:effectLst/>
          </c:spPr>
          <c:invertIfNegative val="0"/>
          <c:dPt>
            <c:idx val="0"/>
            <c:invertIfNegative val="0"/>
            <c:bubble3D val="0"/>
            <c:extLst>
              <c:ext xmlns:c16="http://schemas.microsoft.com/office/drawing/2014/chart" uri="{C3380CC4-5D6E-409C-BE32-E72D297353CC}">
                <c16:uniqueId val="{00000001-39BB-42DC-ABCC-7EC0A5DB7A8B}"/>
              </c:ext>
            </c:extLst>
          </c:dPt>
          <c:dPt>
            <c:idx val="1"/>
            <c:invertIfNegative val="0"/>
            <c:bubble3D val="0"/>
            <c:extLst>
              <c:ext xmlns:c16="http://schemas.microsoft.com/office/drawing/2014/chart" uri="{C3380CC4-5D6E-409C-BE32-E72D297353CC}">
                <c16:uniqueId val="{00000003-39BB-42DC-ABCC-7EC0A5DB7A8B}"/>
              </c:ext>
            </c:extLst>
          </c:dPt>
          <c:dPt>
            <c:idx val="2"/>
            <c:invertIfNegative val="0"/>
            <c:bubble3D val="0"/>
            <c:extLst>
              <c:ext xmlns:c16="http://schemas.microsoft.com/office/drawing/2014/chart" uri="{C3380CC4-5D6E-409C-BE32-E72D297353CC}">
                <c16:uniqueId val="{00000005-39BB-42DC-ABCC-7EC0A5DB7A8B}"/>
              </c:ext>
            </c:extLst>
          </c:dPt>
          <c:dPt>
            <c:idx val="3"/>
            <c:invertIfNegative val="0"/>
            <c:bubble3D val="0"/>
            <c:spPr>
              <a:solidFill>
                <a:srgbClr val="E53935"/>
              </a:solidFill>
              <a:effectLst/>
            </c:spPr>
            <c:extLst>
              <c:ext xmlns:c16="http://schemas.microsoft.com/office/drawing/2014/chart" uri="{C3380CC4-5D6E-409C-BE32-E72D297353CC}">
                <c16:uniqueId val="{00000007-39BB-42DC-ABCC-7EC0A5DB7A8B}"/>
              </c:ext>
            </c:extLst>
          </c:dPt>
          <c:dPt>
            <c:idx val="4"/>
            <c:invertIfNegative val="0"/>
            <c:bubble3D val="0"/>
            <c:spPr>
              <a:solidFill>
                <a:srgbClr val="CC0066"/>
              </a:solidFill>
              <a:effectLst/>
            </c:spPr>
            <c:extLst>
              <c:ext xmlns:c16="http://schemas.microsoft.com/office/drawing/2014/chart" uri="{C3380CC4-5D6E-409C-BE32-E72D297353CC}">
                <c16:uniqueId val="{00000009-39BB-42DC-ABCC-7EC0A5DB7A8B}"/>
              </c:ext>
            </c:extLst>
          </c:dPt>
          <c:dPt>
            <c:idx val="5"/>
            <c:invertIfNegative val="0"/>
            <c:bubble3D val="0"/>
            <c:spPr>
              <a:solidFill>
                <a:srgbClr val="CC0066"/>
              </a:solidFill>
              <a:effectLst/>
            </c:spPr>
            <c:extLst>
              <c:ext xmlns:c16="http://schemas.microsoft.com/office/drawing/2014/chart" uri="{C3380CC4-5D6E-409C-BE32-E72D297353CC}">
                <c16:uniqueId val="{0000000B-39BB-42DC-ABCC-7EC0A5DB7A8B}"/>
              </c:ext>
            </c:extLst>
          </c:dPt>
          <c:dPt>
            <c:idx val="6"/>
            <c:invertIfNegative val="0"/>
            <c:bubble3D val="0"/>
            <c:spPr>
              <a:solidFill>
                <a:srgbClr val="1DB8A8"/>
              </a:solidFill>
              <a:effectLst/>
            </c:spPr>
            <c:extLst>
              <c:ext xmlns:c16="http://schemas.microsoft.com/office/drawing/2014/chart" uri="{C3380CC4-5D6E-409C-BE32-E72D297353CC}">
                <c16:uniqueId val="{0000000D-39BB-42DC-ABCC-7EC0A5DB7A8B}"/>
              </c:ext>
            </c:extLst>
          </c:dPt>
          <c:dLbls>
            <c:numFmt formatCode="#,##0" sourceLinked="0"/>
            <c:spPr>
              <a:noFill/>
              <a:ln>
                <a:noFill/>
              </a:ln>
              <a:effectLst/>
            </c:spPr>
            <c:txPr>
              <a:bodyPr/>
              <a:lstStyle/>
              <a:p>
                <a:pPr>
                  <a:defRPr sz="800" b="0" i="0" u="none" strike="noStrike">
                    <a:solidFill>
                      <a:srgbClr val="FFFFFF"/>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Q2 FY25</c:v>
                </c:pt>
                <c:pt idx="1">
                  <c:v>Q3 FY25</c:v>
                </c:pt>
                <c:pt idx="2">
                  <c:v>Q4 FY25</c:v>
                </c:pt>
                <c:pt idx="3">
                  <c:v>Q1 FY26</c:v>
                </c:pt>
                <c:pt idx="4">
                  <c:v>Q2 FY26</c:v>
                </c:pt>
                <c:pt idx="5">
                  <c:v>Q3 FY26</c:v>
                </c:pt>
                <c:pt idx="6">
                  <c:v>Q4 FY26</c:v>
                </c:pt>
                <c:pt idx="7">
                  <c:v>Q1 FY27</c:v>
                </c:pt>
              </c:strCache>
            </c:strRef>
          </c:cat>
          <c:val>
            <c:numRef>
              <c:f>Sheet1!$B$2:$B$9</c:f>
              <c:numCache>
                <c:formatCode>General</c:formatCode>
                <c:ptCount val="8"/>
                <c:pt idx="0">
                  <c:v>1.06</c:v>
                </c:pt>
                <c:pt idx="1">
                  <c:v>1.45</c:v>
                </c:pt>
                <c:pt idx="2">
                  <c:v>0.78</c:v>
                </c:pt>
                <c:pt idx="3">
                  <c:v>1.27</c:v>
                </c:pt>
                <c:pt idx="4">
                  <c:v>1.81</c:v>
                </c:pt>
                <c:pt idx="5">
                  <c:v>1.85</c:v>
                </c:pt>
                <c:pt idx="6">
                  <c:v>1.98</c:v>
                </c:pt>
                <c:pt idx="7">
                  <c:v>2.5299999999999998</c:v>
                </c:pt>
              </c:numCache>
            </c:numRef>
          </c:val>
          <c:extLst>
            <c:ext xmlns:c16="http://schemas.microsoft.com/office/drawing/2014/chart" uri="{C3380CC4-5D6E-409C-BE32-E72D297353CC}">
              <c16:uniqueId val="{0000000E-39BB-42DC-ABCC-7EC0A5DB7A8B}"/>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1200" b="0" i="0" u="none" strike="noStrike">
                <a:solidFill>
                  <a:srgbClr val="6B5B72"/>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6B1D35"/>
              </a:solidFill>
              <a:prstDash val="solid"/>
              <a:round/>
            </a:ln>
          </c:spPr>
        </c:majorGridlines>
        <c:numFmt formatCode="General" sourceLinked="0"/>
        <c:majorTickMark val="out"/>
        <c:minorTickMark val="none"/>
        <c:tickLblPos val="nextTo"/>
        <c:spPr>
          <a:ln w="12700" cap="flat">
            <a:noFill/>
            <a:prstDash val="solid"/>
            <a:round/>
          </a:ln>
        </c:spPr>
        <c:txPr>
          <a:bodyPr/>
          <a:lstStyle/>
          <a:p>
            <a:pPr>
              <a:defRPr sz="1200" b="0" i="0" u="none" strike="noStrike">
                <a:solidFill>
                  <a:srgbClr val="6B5B72"/>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autoTitleDeleted val="1"/>
    <c:plotArea>
      <c:layout/>
      <c:barChart>
        <c:barDir val="col"/>
        <c:grouping val="clustered"/>
        <c:varyColors val="0"/>
        <c:ser>
          <c:idx val="0"/>
          <c:order val="0"/>
          <c:tx>
            <c:strRef>
              <c:f>Sheet1!$B$1</c:f>
              <c:strCache>
                <c:ptCount val="1"/>
                <c:pt idx="0">
                  <c:v>Revenue (₹ Cr)</c:v>
                </c:pt>
              </c:strCache>
            </c:strRef>
          </c:tx>
          <c:spPr>
            <a:solidFill>
              <a:srgbClr val="CC0066"/>
            </a:solidFill>
            <a:effectLst/>
          </c:spPr>
          <c:invertIfNegative val="0"/>
          <c:dLbls>
            <c:numFmt formatCode="#,##0" sourceLinked="0"/>
            <c:spPr>
              <a:noFill/>
              <a:ln>
                <a:noFill/>
              </a:ln>
              <a:effectLst/>
            </c:spPr>
            <c:txPr>
              <a:bodyPr/>
              <a:lstStyle/>
              <a:p>
                <a:pPr>
                  <a:defRPr sz="800" b="0" i="0" u="none" strike="noStrike">
                    <a:solidFill>
                      <a:srgbClr val="FFFFFF"/>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FY20</c:v>
                </c:pt>
                <c:pt idx="1">
                  <c:v>FY21</c:v>
                </c:pt>
                <c:pt idx="2">
                  <c:v>FY22</c:v>
                </c:pt>
                <c:pt idx="3">
                  <c:v>FY23</c:v>
                </c:pt>
                <c:pt idx="4">
                  <c:v>FY24</c:v>
                </c:pt>
                <c:pt idx="5">
                  <c:v>FY25</c:v>
                </c:pt>
                <c:pt idx="6">
                  <c:v>FY26</c:v>
                </c:pt>
              </c:strCache>
            </c:strRef>
          </c:cat>
          <c:val>
            <c:numRef>
              <c:f>Sheet1!$B$2:$B$8</c:f>
              <c:numCache>
                <c:formatCode>General</c:formatCode>
                <c:ptCount val="7"/>
                <c:pt idx="0">
                  <c:v>92</c:v>
                </c:pt>
                <c:pt idx="1">
                  <c:v>119</c:v>
                </c:pt>
                <c:pt idx="2">
                  <c:v>133</c:v>
                </c:pt>
                <c:pt idx="3">
                  <c:v>134</c:v>
                </c:pt>
                <c:pt idx="4">
                  <c:v>150</c:v>
                </c:pt>
                <c:pt idx="5">
                  <c:v>163</c:v>
                </c:pt>
                <c:pt idx="6">
                  <c:v>175</c:v>
                </c:pt>
              </c:numCache>
            </c:numRef>
          </c:val>
          <c:extLst>
            <c:ext xmlns:c16="http://schemas.microsoft.com/office/drawing/2014/chart" uri="{C3380CC4-5D6E-409C-BE32-E72D297353CC}">
              <c16:uniqueId val="{00000000-755C-46B1-8CD7-119C3AB29965}"/>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1200" b="0" i="0" u="none" strike="noStrike">
                <a:solidFill>
                  <a:srgbClr val="6B5B72"/>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6B1D35"/>
              </a:solidFill>
              <a:prstDash val="solid"/>
              <a:round/>
            </a:ln>
          </c:spPr>
        </c:majorGridlines>
        <c:numFmt formatCode="General" sourceLinked="0"/>
        <c:majorTickMark val="out"/>
        <c:minorTickMark val="none"/>
        <c:tickLblPos val="nextTo"/>
        <c:spPr>
          <a:ln w="12700" cap="flat">
            <a:noFill/>
            <a:prstDash val="solid"/>
            <a:round/>
          </a:ln>
        </c:spPr>
        <c:txPr>
          <a:bodyPr/>
          <a:lstStyle/>
          <a:p>
            <a:pPr>
              <a:defRPr sz="1200" b="0" i="0" u="none" strike="noStrike">
                <a:solidFill>
                  <a:srgbClr val="6B5B72"/>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autoTitleDeleted val="1"/>
    <c:plotArea>
      <c:layout/>
      <c:lineChart>
        <c:grouping val="standard"/>
        <c:varyColors val="0"/>
        <c:ser>
          <c:idx val="0"/>
          <c:order val="0"/>
          <c:tx>
            <c:strRef>
              <c:f>Sheet1!$B$1</c:f>
              <c:strCache>
                <c:ptCount val="1"/>
                <c:pt idx="0">
                  <c:v>Net Worth (₹ Cr)</c:v>
                </c:pt>
              </c:strCache>
            </c:strRef>
          </c:tx>
          <c:spPr>
            <a:ln w="38100" cap="flat">
              <a:solidFill>
                <a:srgbClr val="00A99D"/>
              </a:solidFill>
              <a:prstDash val="solid"/>
              <a:round/>
            </a:ln>
            <a:effectLst/>
          </c:spPr>
          <c:marker>
            <c:symbol val="circle"/>
            <c:size val="6"/>
            <c:spPr>
              <a:solidFill>
                <a:srgbClr val="00A99D"/>
              </a:solidFill>
              <a:ln w="9525" cap="flat">
                <a:solidFill>
                  <a:srgbClr val="00A99D"/>
                </a:solidFill>
                <a:prstDash val="solid"/>
                <a:round/>
              </a:ln>
              <a:effectLst/>
            </c:spPr>
          </c:marker>
          <c:cat>
            <c:strRef>
              <c:f>Sheet1!$A$2:$A$8</c:f>
              <c:strCache>
                <c:ptCount val="7"/>
                <c:pt idx="0">
                  <c:v>FY20</c:v>
                </c:pt>
                <c:pt idx="1">
                  <c:v>FY21</c:v>
                </c:pt>
                <c:pt idx="2">
                  <c:v>FY22</c:v>
                </c:pt>
                <c:pt idx="3">
                  <c:v>FY23</c:v>
                </c:pt>
                <c:pt idx="4">
                  <c:v>FY24</c:v>
                </c:pt>
                <c:pt idx="5">
                  <c:v>FY25</c:v>
                </c:pt>
                <c:pt idx="6">
                  <c:v>FY26</c:v>
                </c:pt>
              </c:strCache>
            </c:strRef>
          </c:cat>
          <c:val>
            <c:numRef>
              <c:f>Sheet1!$B$2:$B$8</c:f>
              <c:numCache>
                <c:formatCode>General</c:formatCode>
                <c:ptCount val="7"/>
                <c:pt idx="0">
                  <c:v>33</c:v>
                </c:pt>
                <c:pt idx="1">
                  <c:v>39</c:v>
                </c:pt>
                <c:pt idx="2">
                  <c:v>52</c:v>
                </c:pt>
                <c:pt idx="3">
                  <c:v>53</c:v>
                </c:pt>
                <c:pt idx="4">
                  <c:v>58</c:v>
                </c:pt>
                <c:pt idx="5">
                  <c:v>64</c:v>
                </c:pt>
                <c:pt idx="6">
                  <c:v>117</c:v>
                </c:pt>
              </c:numCache>
            </c:numRef>
          </c:val>
          <c:smooth val="1"/>
          <c:extLst>
            <c:ext xmlns:c16="http://schemas.microsoft.com/office/drawing/2014/chart" uri="{C3380CC4-5D6E-409C-BE32-E72D297353CC}">
              <c16:uniqueId val="{00000000-5823-4838-9243-639E3AB16136}"/>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1200" b="0" i="0" u="none" strike="noStrike">
                <a:solidFill>
                  <a:srgbClr val="6B5B72"/>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6B1D35"/>
              </a:solidFill>
              <a:prstDash val="solid"/>
              <a:round/>
            </a:ln>
          </c:spPr>
        </c:majorGridlines>
        <c:numFmt formatCode="General" sourceLinked="0"/>
        <c:majorTickMark val="out"/>
        <c:minorTickMark val="none"/>
        <c:tickLblPos val="nextTo"/>
        <c:spPr>
          <a:ln w="12700" cap="flat">
            <a:noFill/>
            <a:prstDash val="solid"/>
            <a:round/>
          </a:ln>
        </c:spPr>
        <c:txPr>
          <a:bodyPr/>
          <a:lstStyle/>
          <a:p>
            <a:pPr>
              <a:defRPr sz="1200" b="0" i="0" u="none" strike="noStrike">
                <a:solidFill>
                  <a:srgbClr val="6B5B72"/>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autoTitleDeleted val="1"/>
    <c:plotArea>
      <c:layout/>
      <c:doughnutChart>
        <c:varyColors val="1"/>
        <c:ser>
          <c:idx val="0"/>
          <c:order val="0"/>
          <c:tx>
            <c:strRef>
              <c:f>Sheet1!$B$1</c:f>
              <c:strCache>
                <c:ptCount val="1"/>
                <c:pt idx="0">
                  <c:v>Shareholding</c:v>
                </c:pt>
              </c:strCache>
            </c:strRef>
          </c:tx>
          <c:spPr>
            <a:solidFill>
              <a:schemeClr val="accent1"/>
            </a:solidFill>
            <a:ln w="9525" cap="flat">
              <a:solidFill>
                <a:srgbClr val="F9F9F9"/>
              </a:solidFill>
              <a:prstDash val="solid"/>
              <a:round/>
            </a:ln>
            <a:effectLst/>
          </c:spPr>
          <c:dPt>
            <c:idx val="0"/>
            <c:bubble3D val="0"/>
            <c:spPr>
              <a:solidFill>
                <a:srgbClr val="CC0066"/>
              </a:solidFill>
              <a:effectLst/>
            </c:spPr>
            <c:extLst>
              <c:ext xmlns:c16="http://schemas.microsoft.com/office/drawing/2014/chart" uri="{C3380CC4-5D6E-409C-BE32-E72D297353CC}">
                <c16:uniqueId val="{00000001-D675-441F-9B8D-DBE5348F2FE0}"/>
              </c:ext>
            </c:extLst>
          </c:dPt>
          <c:dPt>
            <c:idx val="1"/>
            <c:bubble3D val="0"/>
            <c:spPr>
              <a:solidFill>
                <a:srgbClr val="6B1D35"/>
              </a:solidFill>
              <a:effectLst/>
            </c:spPr>
            <c:extLst>
              <c:ext xmlns:c16="http://schemas.microsoft.com/office/drawing/2014/chart" uri="{C3380CC4-5D6E-409C-BE32-E72D297353CC}">
                <c16:uniqueId val="{00000003-D675-441F-9B8D-DBE5348F2FE0}"/>
              </c:ext>
            </c:extLst>
          </c:dPt>
          <c:dPt>
            <c:idx val="2"/>
            <c:bubble3D val="0"/>
            <c:spPr>
              <a:solidFill>
                <a:srgbClr val="00A99D"/>
              </a:solidFill>
              <a:effectLst/>
            </c:spPr>
            <c:extLst>
              <c:ext xmlns:c16="http://schemas.microsoft.com/office/drawing/2014/chart" uri="{C3380CC4-5D6E-409C-BE32-E72D297353CC}">
                <c16:uniqueId val="{00000005-D675-441F-9B8D-DBE5348F2FE0}"/>
              </c:ext>
            </c:extLst>
          </c:dPt>
          <c:dLbls>
            <c:dLbl>
              <c:idx val="0"/>
              <c:numFmt formatCode="0%" sourceLinked="0"/>
              <c:spPr/>
              <c:txPr>
                <a:bodyPr/>
                <a:lstStyle/>
                <a:p>
                  <a:pPr>
                    <a:defRPr sz="1000" b="0" i="0" u="none" strike="noStrike">
                      <a:solidFill>
                        <a:srgbClr val="FFFFFF"/>
                      </a:solidFill>
                      <a:latin typeface="Arial"/>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675-441F-9B8D-DBE5348F2FE0}"/>
                </c:ext>
              </c:extLst>
            </c:dLbl>
            <c:dLbl>
              <c:idx val="1"/>
              <c:numFmt formatCode="0%" sourceLinked="0"/>
              <c:spPr/>
              <c:txPr>
                <a:bodyPr/>
                <a:lstStyle/>
                <a:p>
                  <a:pPr>
                    <a:defRPr sz="1000" b="0" i="0" u="none" strike="noStrike">
                      <a:solidFill>
                        <a:srgbClr val="FFFFFF"/>
                      </a:solidFill>
                      <a:latin typeface="Arial"/>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D675-441F-9B8D-DBE5348F2FE0}"/>
                </c:ext>
              </c:extLst>
            </c:dLbl>
            <c:dLbl>
              <c:idx val="2"/>
              <c:numFmt formatCode="0%" sourceLinked="0"/>
              <c:spPr/>
              <c:txPr>
                <a:bodyPr/>
                <a:lstStyle/>
                <a:p>
                  <a:pPr>
                    <a:defRPr sz="1000" b="0" i="0" u="none" strike="noStrike">
                      <a:solidFill>
                        <a:srgbClr val="FFFFFF"/>
                      </a:solidFill>
                      <a:latin typeface="Arial"/>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D675-441F-9B8D-DBE5348F2FE0}"/>
                </c:ext>
              </c:extLst>
            </c:dLbl>
            <c:numFmt formatCode="0%" sourceLinked="0"/>
            <c:spPr>
              <a:noFill/>
              <a:ln>
                <a:noFill/>
              </a:ln>
              <a:effectLst/>
            </c:spPr>
            <c:txPr>
              <a:bodyPr/>
              <a:lstStyle/>
              <a:p>
                <a:pPr>
                  <a:defRPr sz="1800" b="0" i="0" u="none" strike="noStrike">
                    <a:solidFill>
                      <a:srgbClr val="000000"/>
                    </a:solidFill>
                    <a:latin typeface="Arial"/>
                  </a:defRPr>
                </a:pPr>
                <a:endParaRPr lang="en-US"/>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Sheet1!$A$2:$A$4</c:f>
              <c:strCache>
                <c:ptCount val="3"/>
                <c:pt idx="0">
                  <c:v>Promoters</c:v>
                </c:pt>
                <c:pt idx="1">
                  <c:v>Public</c:v>
                </c:pt>
                <c:pt idx="2">
                  <c:v>FIIs</c:v>
                </c:pt>
              </c:strCache>
            </c:strRef>
          </c:cat>
          <c:val>
            <c:numRef>
              <c:f>Sheet1!$B$2:$B$4</c:f>
              <c:numCache>
                <c:formatCode>General</c:formatCode>
                <c:ptCount val="3"/>
                <c:pt idx="0">
                  <c:v>63.94</c:v>
                </c:pt>
                <c:pt idx="1">
                  <c:v>35.950000000000003</c:v>
                </c:pt>
                <c:pt idx="2">
                  <c:v>0.1</c:v>
                </c:pt>
              </c:numCache>
            </c:numRef>
          </c:val>
          <c:extLst>
            <c:ext xmlns:c16="http://schemas.microsoft.com/office/drawing/2014/chart" uri="{C3380CC4-5D6E-409C-BE32-E72D297353CC}">
              <c16:uniqueId val="{00000006-D675-441F-9B8D-DBE5348F2FE0}"/>
            </c:ext>
          </c:extLst>
        </c:ser>
        <c:dLbls>
          <c:showLegendKey val="0"/>
          <c:showVal val="0"/>
          <c:showCatName val="0"/>
          <c:showSerName val="0"/>
          <c:showPercent val="0"/>
          <c:showBubbleSize val="0"/>
          <c:showLeaderLines val="0"/>
        </c:dLbls>
        <c:firstSliceAng val="0"/>
        <c:holeSize val="52"/>
      </c:doughnutChart>
      <c:spPr>
        <a:noFill/>
        <a:ln>
          <a:noFill/>
        </a:ln>
        <a:effectLst/>
      </c:spPr>
    </c:plotArea>
    <c:legend>
      <c:legendPos val="b"/>
      <c:overlay val="0"/>
      <c:txPr>
        <a:bodyPr/>
        <a:lstStyle/>
        <a:p>
          <a:pPr>
            <a:defRPr sz="900">
              <a:solidFill>
                <a:srgbClr val="A090A8"/>
              </a:solidFill>
            </a:defRPr>
          </a:pPr>
          <a:endParaRPr lang="en-US"/>
        </a:p>
      </c:txPr>
    </c:legend>
    <c:plotVisOnly val="1"/>
    <c:dispBlanksAs val="span"/>
    <c:showDLblsOverMax val="1"/>
  </c:chart>
  <c:spPr>
    <a:solidFill>
      <a:srgbClr val="FFFFF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6497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1680D-9EA9-41D2-43FA-AE056257B1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63AB2B-1709-3F3B-75D3-D3EEFD1E4C7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7314B90-C499-3DDC-B1C0-A995D57423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004911-E6B0-149E-A338-121EF35DA15F}"/>
              </a:ext>
            </a:extLst>
          </p:cNvPr>
          <p:cNvSpPr>
            <a:spLocks noGrp="1"/>
          </p:cNvSpPr>
          <p:nvPr>
            <p:ph type="sldNum" sz="quarter" idx="10"/>
          </p:nvPr>
        </p:nvSpPr>
        <p:spPr/>
        <p:txBody>
          <a:bodyPr/>
          <a:lstStyle/>
          <a:p>
            <a:fld id="{F7021451-1387-4CA6-816F-3879F97B5CBC}" type="slidenum">
              <a:rPr lang="en-US"/>
              <a:t>11</a:t>
            </a:fld>
            <a:endParaRPr lang="en-US" dirty="0"/>
          </a:p>
        </p:txBody>
      </p:sp>
    </p:spTree>
    <p:extLst>
      <p:ext uri="{BB962C8B-B14F-4D97-AF65-F5344CB8AC3E}">
        <p14:creationId xmlns:p14="http://schemas.microsoft.com/office/powerpoint/2010/main" val="2073049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7754D-A9AE-5A8C-5CF1-114AF4BAD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F172EB-B570-5358-3EEE-30DF0391896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228EBBC-D2EA-EC01-5844-CF7151A5D4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40ECDA-70A0-A486-090A-6C13C18A0461}"/>
              </a:ext>
            </a:extLst>
          </p:cNvPr>
          <p:cNvSpPr>
            <a:spLocks noGrp="1"/>
          </p:cNvSpPr>
          <p:nvPr>
            <p:ph type="sldNum" sz="quarter" idx="10"/>
          </p:nvPr>
        </p:nvSpPr>
        <p:spPr/>
        <p:txBody>
          <a:bodyPr/>
          <a:lstStyle/>
          <a:p>
            <a:fld id="{F7021451-1387-4CA6-816F-3879F97B5CBC}" type="slidenum">
              <a:rPr lang="en-US"/>
              <a:t>15</a:t>
            </a:fld>
            <a:endParaRPr lang="en-US" dirty="0"/>
          </a:p>
        </p:txBody>
      </p:sp>
    </p:spTree>
    <p:extLst>
      <p:ext uri="{BB962C8B-B14F-4D97-AF65-F5344CB8AC3E}">
        <p14:creationId xmlns:p14="http://schemas.microsoft.com/office/powerpoint/2010/main" val="3278679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3C6D9-849F-5844-2682-D92A55FE0F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234E54-4317-57D6-E53C-B59803583DE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5CDF1BF-7B5C-DC86-B123-026C6BC0F4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651732-A5DD-9E80-1914-7141FC630588}"/>
              </a:ext>
            </a:extLst>
          </p:cNvPr>
          <p:cNvSpPr>
            <a:spLocks noGrp="1"/>
          </p:cNvSpPr>
          <p:nvPr>
            <p:ph type="sldNum" sz="quarter" idx="10"/>
          </p:nvPr>
        </p:nvSpPr>
        <p:spPr/>
        <p:txBody>
          <a:bodyPr/>
          <a:lstStyle/>
          <a:p>
            <a:fld id="{F7021451-1387-4CA6-816F-3879F97B5CBC}" type="slidenum">
              <a:rPr lang="en-US"/>
              <a:t>18</a:t>
            </a:fld>
            <a:endParaRPr lang="en-US" dirty="0"/>
          </a:p>
        </p:txBody>
      </p:sp>
    </p:spTree>
    <p:extLst>
      <p:ext uri="{BB962C8B-B14F-4D97-AF65-F5344CB8AC3E}">
        <p14:creationId xmlns:p14="http://schemas.microsoft.com/office/powerpoint/2010/main" val="14051598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7182A-26CE-1C97-DD37-291C56FAD9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A56D4D-ADEA-DDA3-B1EF-F9272D5C071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1A69D28-588C-096A-8E0F-E9FB9E6496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B18BC8-BA0F-F40F-A438-381974B12132}"/>
              </a:ext>
            </a:extLst>
          </p:cNvPr>
          <p:cNvSpPr>
            <a:spLocks noGrp="1"/>
          </p:cNvSpPr>
          <p:nvPr>
            <p:ph type="sldNum" sz="quarter" idx="10"/>
          </p:nvPr>
        </p:nvSpPr>
        <p:spPr/>
        <p:txBody>
          <a:bodyPr/>
          <a:lstStyle/>
          <a:p>
            <a:fld id="{F7021451-1387-4CA6-816F-3879F97B5CBC}" type="slidenum">
              <a:rPr lang="en-US"/>
              <a:t>23</a:t>
            </a:fld>
            <a:endParaRPr lang="en-US" dirty="0"/>
          </a:p>
        </p:txBody>
      </p:sp>
    </p:spTree>
    <p:extLst>
      <p:ext uri="{BB962C8B-B14F-4D97-AF65-F5344CB8AC3E}">
        <p14:creationId xmlns:p14="http://schemas.microsoft.com/office/powerpoint/2010/main" val="17223589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B002C-6AE5-2C1D-1A01-42312DCC6D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594C9F-B41C-09B1-957B-9400505A6AC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5F4C502-1CDD-A469-4D08-9F41C231A8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D4AD9C-1D8B-2483-8F58-11277F119B3D}"/>
              </a:ext>
            </a:extLst>
          </p:cNvPr>
          <p:cNvSpPr>
            <a:spLocks noGrp="1"/>
          </p:cNvSpPr>
          <p:nvPr>
            <p:ph type="sldNum" sz="quarter" idx="10"/>
          </p:nvPr>
        </p:nvSpPr>
        <p:spPr/>
        <p:txBody>
          <a:bodyPr/>
          <a:lstStyle/>
          <a:p>
            <a:fld id="{F7021451-1387-4CA6-816F-3879F97B5CBC}" type="slidenum">
              <a:rPr lang="en-US"/>
              <a:t>25</a:t>
            </a:fld>
            <a:endParaRPr lang="en-US" dirty="0"/>
          </a:p>
        </p:txBody>
      </p:sp>
    </p:spTree>
    <p:extLst>
      <p:ext uri="{BB962C8B-B14F-4D97-AF65-F5344CB8AC3E}">
        <p14:creationId xmlns:p14="http://schemas.microsoft.com/office/powerpoint/2010/main" val="39341357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EE0EF-CBBF-9503-B2D7-AB133AD2A0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7611B1-A41E-CBF7-E1CE-D899A1618D2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0DEB96A-5981-368D-F712-9D960C2C0C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903436-4D5A-979D-7C46-9864A6FB993F}"/>
              </a:ext>
            </a:extLst>
          </p:cNvPr>
          <p:cNvSpPr>
            <a:spLocks noGrp="1"/>
          </p:cNvSpPr>
          <p:nvPr>
            <p:ph type="sldNum" sz="quarter" idx="10"/>
          </p:nvPr>
        </p:nvSpPr>
        <p:spPr/>
        <p:txBody>
          <a:bodyPr/>
          <a:lstStyle/>
          <a:p>
            <a:fld id="{F7021451-1387-4CA6-816F-3879F97B5CBC}" type="slidenum">
              <a:rPr lang="en-US"/>
              <a:t>3</a:t>
            </a:fld>
            <a:endParaRPr lang="en-US" dirty="0"/>
          </a:p>
        </p:txBody>
      </p:sp>
    </p:spTree>
    <p:extLst>
      <p:ext uri="{BB962C8B-B14F-4D97-AF65-F5344CB8AC3E}">
        <p14:creationId xmlns:p14="http://schemas.microsoft.com/office/powerpoint/2010/main" val="8355441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D2D0A-0A64-9728-1550-F9DACCF8D4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162FFD-3EDB-F7ED-68A6-E2D1BC4DD50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F626B64-726C-6F99-A091-A5C01426E6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D41F58-56FD-192C-8FF3-DC742F672AC4}"/>
              </a:ext>
            </a:extLst>
          </p:cNvPr>
          <p:cNvSpPr>
            <a:spLocks noGrp="1"/>
          </p:cNvSpPr>
          <p:nvPr>
            <p:ph type="sldNum" sz="quarter" idx="10"/>
          </p:nvPr>
        </p:nvSpPr>
        <p:spPr/>
        <p:txBody>
          <a:bodyPr/>
          <a:lstStyle/>
          <a:p>
            <a:fld id="{F7021451-1387-4CA6-816F-3879F97B5CBC}" type="slidenum">
              <a:rPr lang="en-US"/>
              <a:t>5</a:t>
            </a:fld>
            <a:endParaRPr lang="en-US" dirty="0"/>
          </a:p>
        </p:txBody>
      </p:sp>
    </p:spTree>
    <p:extLst>
      <p:ext uri="{BB962C8B-B14F-4D97-AF65-F5344CB8AC3E}">
        <p14:creationId xmlns:p14="http://schemas.microsoft.com/office/powerpoint/2010/main" val="1824354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dirty="0"/>
          </a:p>
        </p:txBody>
      </p:sp>
    </p:spTree>
    <p:extLst>
      <p:ext uri="{BB962C8B-B14F-4D97-AF65-F5344CB8AC3E}">
        <p14:creationId xmlns:p14="http://schemas.microsoft.com/office/powerpoint/2010/main" val="1006410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dirty="0"/>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chart" Target="../charts/chart2.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chart" Target="../charts/chart4.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2.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13.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16.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D1B2E"/>
        </a:solidFill>
        <a:effectLst/>
      </p:bgPr>
    </p:bg>
    <p:spTree>
      <p:nvGrpSpPr>
        <p:cNvPr id="1" name=""/>
        <p:cNvGrpSpPr/>
        <p:nvPr/>
      </p:nvGrpSpPr>
      <p:grpSpPr>
        <a:xfrm>
          <a:off x="0" y="0"/>
          <a:ext cx="0" cy="0"/>
          <a:chOff x="0" y="0"/>
          <a:chExt cx="0" cy="0"/>
        </a:xfrm>
      </p:grpSpPr>
      <p:sp>
        <p:nvSpPr>
          <p:cNvPr id="2" name="Shape 0"/>
          <p:cNvSpPr/>
          <p:nvPr/>
        </p:nvSpPr>
        <p:spPr>
          <a:xfrm>
            <a:off x="6217920" y="0"/>
            <a:ext cx="2926080" cy="5143500"/>
          </a:xfrm>
          <a:prstGeom prst="rect">
            <a:avLst/>
          </a:prstGeom>
          <a:solidFill>
            <a:srgbClr val="3E2244"/>
          </a:solidFill>
          <a:ln w="12700">
            <a:solidFill>
              <a:srgbClr val="3E2244"/>
            </a:solidFill>
            <a:prstDash val="solid"/>
          </a:ln>
        </p:spPr>
        <p:txBody>
          <a:bodyPr tIns="18288" bIns="18288"/>
          <a:lstStyle/>
          <a:p>
            <a:endParaRPr dirty="0"/>
          </a:p>
        </p:txBody>
      </p:sp>
      <p:sp>
        <p:nvSpPr>
          <p:cNvPr id="3" name="Shape 1"/>
          <p:cNvSpPr/>
          <p:nvPr/>
        </p:nvSpPr>
        <p:spPr>
          <a:xfrm>
            <a:off x="9006840" y="0"/>
            <a:ext cx="137160" cy="5143500"/>
          </a:xfrm>
          <a:prstGeom prst="rect">
            <a:avLst/>
          </a:prstGeom>
          <a:solidFill>
            <a:srgbClr val="CC0066"/>
          </a:solidFill>
          <a:ln w="12700">
            <a:solidFill>
              <a:srgbClr val="CC0066"/>
            </a:solidFill>
            <a:prstDash val="solid"/>
          </a:ln>
        </p:spPr>
        <p:txBody>
          <a:bodyPr tIns="18288" bIns="18288"/>
          <a:lstStyle/>
          <a:p>
            <a:endParaRPr dirty="0"/>
          </a:p>
        </p:txBody>
      </p:sp>
      <p:sp>
        <p:nvSpPr>
          <p:cNvPr id="4" name="Shape 2"/>
          <p:cNvSpPr/>
          <p:nvPr/>
        </p:nvSpPr>
        <p:spPr>
          <a:xfrm>
            <a:off x="6629400" y="594360"/>
            <a:ext cx="1005840" cy="1005840"/>
          </a:xfrm>
          <a:prstGeom prst="ellipse">
            <a:avLst/>
          </a:prstGeom>
          <a:solidFill>
            <a:srgbClr val="6B1D35"/>
          </a:solidFill>
          <a:ln w="12700">
            <a:solidFill>
              <a:srgbClr val="E87722"/>
            </a:solidFill>
            <a:prstDash val="solid"/>
          </a:ln>
        </p:spPr>
        <p:txBody>
          <a:bodyPr tIns="18288" bIns="18288"/>
          <a:lstStyle/>
          <a:p>
            <a:endParaRPr dirty="0"/>
          </a:p>
        </p:txBody>
      </p:sp>
      <p:sp>
        <p:nvSpPr>
          <p:cNvPr id="5" name="Shape 3"/>
          <p:cNvSpPr/>
          <p:nvPr/>
        </p:nvSpPr>
        <p:spPr>
          <a:xfrm>
            <a:off x="7790688" y="1572768"/>
            <a:ext cx="694944" cy="694944"/>
          </a:xfrm>
          <a:prstGeom prst="ellipse">
            <a:avLst/>
          </a:prstGeom>
          <a:solidFill>
            <a:srgbClr val="7D2040"/>
          </a:solidFill>
          <a:ln w="12700">
            <a:solidFill>
              <a:srgbClr val="E87722"/>
            </a:solidFill>
            <a:prstDash val="solid"/>
          </a:ln>
        </p:spPr>
        <p:txBody>
          <a:bodyPr tIns="18288" bIns="18288"/>
          <a:lstStyle/>
          <a:p>
            <a:endParaRPr dirty="0"/>
          </a:p>
        </p:txBody>
      </p:sp>
      <p:sp>
        <p:nvSpPr>
          <p:cNvPr id="6" name="Shape 4"/>
          <p:cNvSpPr/>
          <p:nvPr/>
        </p:nvSpPr>
        <p:spPr>
          <a:xfrm>
            <a:off x="6327648" y="2670048"/>
            <a:ext cx="512064" cy="512064"/>
          </a:xfrm>
          <a:prstGeom prst="ellipse">
            <a:avLst/>
          </a:prstGeom>
          <a:solidFill>
            <a:srgbClr val="3D0D1C"/>
          </a:solidFill>
          <a:ln w="12700">
            <a:solidFill>
              <a:srgbClr val="E87722"/>
            </a:solidFill>
            <a:prstDash val="solid"/>
          </a:ln>
        </p:spPr>
        <p:txBody>
          <a:bodyPr tIns="18288" bIns="18288"/>
          <a:lstStyle/>
          <a:p>
            <a:endParaRPr dirty="0"/>
          </a:p>
        </p:txBody>
      </p:sp>
      <p:sp>
        <p:nvSpPr>
          <p:cNvPr id="7" name="Shape 5"/>
          <p:cNvSpPr/>
          <p:nvPr/>
        </p:nvSpPr>
        <p:spPr>
          <a:xfrm>
            <a:off x="7973568" y="3035808"/>
            <a:ext cx="877824" cy="877824"/>
          </a:xfrm>
          <a:prstGeom prst="ellipse">
            <a:avLst/>
          </a:prstGeom>
          <a:solidFill>
            <a:srgbClr val="6B1D35"/>
          </a:solidFill>
          <a:ln w="12700">
            <a:solidFill>
              <a:srgbClr val="E87722"/>
            </a:solidFill>
            <a:prstDash val="solid"/>
          </a:ln>
        </p:spPr>
        <p:txBody>
          <a:bodyPr tIns="18288" bIns="18288"/>
          <a:lstStyle/>
          <a:p>
            <a:endParaRPr dirty="0"/>
          </a:p>
        </p:txBody>
      </p:sp>
      <p:sp>
        <p:nvSpPr>
          <p:cNvPr id="8" name="Shape 6"/>
          <p:cNvSpPr/>
          <p:nvPr/>
        </p:nvSpPr>
        <p:spPr>
          <a:xfrm>
            <a:off x="7114032" y="3822192"/>
            <a:ext cx="585216" cy="585216"/>
          </a:xfrm>
          <a:prstGeom prst="ellipse">
            <a:avLst/>
          </a:prstGeom>
          <a:solidFill>
            <a:srgbClr val="4A1225"/>
          </a:solidFill>
          <a:ln w="12700">
            <a:solidFill>
              <a:srgbClr val="E87722"/>
            </a:solidFill>
            <a:prstDash val="solid"/>
          </a:ln>
        </p:spPr>
        <p:txBody>
          <a:bodyPr tIns="18288" bIns="18288"/>
          <a:lstStyle/>
          <a:p>
            <a:endParaRPr dirty="0"/>
          </a:p>
        </p:txBody>
      </p:sp>
      <p:sp>
        <p:nvSpPr>
          <p:cNvPr id="9" name="Shape 7"/>
          <p:cNvSpPr/>
          <p:nvPr/>
        </p:nvSpPr>
        <p:spPr>
          <a:xfrm>
            <a:off x="0" y="0"/>
            <a:ext cx="6035040" cy="54864"/>
          </a:xfrm>
          <a:prstGeom prst="rect">
            <a:avLst/>
          </a:prstGeom>
          <a:solidFill>
            <a:srgbClr val="CC0066"/>
          </a:solidFill>
          <a:ln w="12700">
            <a:solidFill>
              <a:srgbClr val="CC0066"/>
            </a:solidFill>
            <a:prstDash val="solid"/>
          </a:ln>
        </p:spPr>
        <p:txBody>
          <a:bodyPr tIns="18288" bIns="18288"/>
          <a:lstStyle/>
          <a:p>
            <a:endParaRPr dirty="0"/>
          </a:p>
        </p:txBody>
      </p:sp>
      <p:sp>
        <p:nvSpPr>
          <p:cNvPr id="10" name="Text 8"/>
          <p:cNvSpPr/>
          <p:nvPr/>
        </p:nvSpPr>
        <p:spPr>
          <a:xfrm>
            <a:off x="502920" y="502920"/>
            <a:ext cx="5486400" cy="685800"/>
          </a:xfrm>
          <a:prstGeom prst="rect">
            <a:avLst/>
          </a:prstGeom>
          <a:noFill/>
          <a:ln/>
        </p:spPr>
        <p:txBody>
          <a:bodyPr wrap="square" lIns="0" tIns="0" rIns="0" bIns="0" rtlCol="0" anchor="ctr"/>
          <a:lstStyle/>
          <a:p>
            <a:pPr marL="0" indent="0">
              <a:buNone/>
            </a:pPr>
            <a:r>
              <a:rPr lang="en-US" sz="4200" b="1" kern="0" spc="300" dirty="0">
                <a:solidFill>
                  <a:srgbClr val="FFFFFF"/>
                </a:solidFill>
                <a:latin typeface="Calibri" pitchFamily="34" charset="0"/>
                <a:ea typeface="Calibri" pitchFamily="34" charset="-122"/>
                <a:cs typeface="Calibri" pitchFamily="34" charset="-120"/>
              </a:rPr>
              <a:t>VIPUL ORGANICS</a:t>
            </a:r>
            <a:endParaRPr lang="en-US" sz="4200" dirty="0"/>
          </a:p>
        </p:txBody>
      </p:sp>
      <p:sp>
        <p:nvSpPr>
          <p:cNvPr id="11" name="Text 9"/>
          <p:cNvSpPr/>
          <p:nvPr/>
        </p:nvSpPr>
        <p:spPr>
          <a:xfrm>
            <a:off x="502920" y="1115568"/>
            <a:ext cx="3657600" cy="502920"/>
          </a:xfrm>
          <a:prstGeom prst="rect">
            <a:avLst/>
          </a:prstGeom>
          <a:noFill/>
          <a:ln/>
        </p:spPr>
        <p:txBody>
          <a:bodyPr wrap="square" lIns="0" tIns="0" rIns="0" bIns="0" rtlCol="0" anchor="ctr"/>
          <a:lstStyle/>
          <a:p>
            <a:pPr marL="0" indent="0">
              <a:buNone/>
            </a:pPr>
            <a:r>
              <a:rPr lang="en-US" sz="4200" b="1" kern="0" spc="300" dirty="0">
                <a:solidFill>
                  <a:srgbClr val="CC0066"/>
                </a:solidFill>
                <a:latin typeface="Calibri" pitchFamily="34" charset="0"/>
                <a:ea typeface="Calibri" pitchFamily="34" charset="-122"/>
                <a:cs typeface="Calibri" pitchFamily="34" charset="-120"/>
              </a:rPr>
              <a:t>LIMITED</a:t>
            </a:r>
            <a:endParaRPr lang="en-US" sz="4200" dirty="0"/>
          </a:p>
        </p:txBody>
      </p:sp>
      <p:sp>
        <p:nvSpPr>
          <p:cNvPr id="12" name="Shape 10"/>
          <p:cNvSpPr/>
          <p:nvPr/>
        </p:nvSpPr>
        <p:spPr>
          <a:xfrm>
            <a:off x="502920" y="1719072"/>
            <a:ext cx="3200400" cy="36576"/>
          </a:xfrm>
          <a:prstGeom prst="rect">
            <a:avLst/>
          </a:prstGeom>
          <a:solidFill>
            <a:srgbClr val="CC0066"/>
          </a:solidFill>
          <a:ln w="12700">
            <a:solidFill>
              <a:srgbClr val="CC0066"/>
            </a:solidFill>
            <a:prstDash val="solid"/>
          </a:ln>
        </p:spPr>
        <p:txBody>
          <a:bodyPr tIns="18288" bIns="18288"/>
          <a:lstStyle/>
          <a:p>
            <a:endParaRPr dirty="0"/>
          </a:p>
        </p:txBody>
      </p:sp>
      <p:sp>
        <p:nvSpPr>
          <p:cNvPr id="13" name="Text 11"/>
          <p:cNvSpPr/>
          <p:nvPr/>
        </p:nvSpPr>
        <p:spPr>
          <a:xfrm>
            <a:off x="502920" y="1883664"/>
            <a:ext cx="5486400" cy="310896"/>
          </a:xfrm>
          <a:prstGeom prst="rect">
            <a:avLst/>
          </a:prstGeom>
          <a:noFill/>
          <a:ln/>
        </p:spPr>
        <p:txBody>
          <a:bodyPr wrap="square" lIns="0" tIns="0" rIns="0" bIns="0" rtlCol="0" anchor="ctr"/>
          <a:lstStyle/>
          <a:p>
            <a:pPr marL="0" indent="0">
              <a:buNone/>
            </a:pPr>
            <a:r>
              <a:rPr lang="en-US" sz="1150" dirty="0">
                <a:solidFill>
                  <a:srgbClr val="A090A8"/>
                </a:solidFill>
                <a:latin typeface="Calibri" pitchFamily="34" charset="0"/>
                <a:ea typeface="Calibri" pitchFamily="34" charset="-122"/>
                <a:cs typeface="Calibri" pitchFamily="34" charset="-120"/>
              </a:rPr>
              <a:t>BSE: 530627  |  Specialty Chemicals  |  Pigments| Pigment Intermediates| Membranes </a:t>
            </a:r>
            <a:endParaRPr lang="en-US" sz="1150" dirty="0"/>
          </a:p>
        </p:txBody>
      </p:sp>
      <p:sp>
        <p:nvSpPr>
          <p:cNvPr id="14" name="Text 12"/>
          <p:cNvSpPr/>
          <p:nvPr/>
        </p:nvSpPr>
        <p:spPr>
          <a:xfrm>
            <a:off x="502920" y="2377440"/>
            <a:ext cx="5303520" cy="822960"/>
          </a:xfrm>
          <a:prstGeom prst="rect">
            <a:avLst/>
          </a:prstGeom>
          <a:noFill/>
          <a:ln/>
        </p:spPr>
        <p:txBody>
          <a:bodyPr wrap="square" lIns="0" tIns="0" rIns="0" bIns="0" rtlCol="0" anchor="ctr"/>
          <a:lstStyle/>
          <a:p>
            <a:pPr marL="0" indent="0">
              <a:lnSpc>
                <a:spcPct val="130000"/>
              </a:lnSpc>
              <a:buNone/>
            </a:pPr>
            <a:r>
              <a:rPr lang="en-US" sz="1600" b="1" dirty="0">
                <a:solidFill>
                  <a:srgbClr val="FFFFFF"/>
                </a:solidFill>
                <a:latin typeface="Calibri" pitchFamily="34" charset="0"/>
                <a:ea typeface="Calibri" pitchFamily="34" charset="-122"/>
                <a:cs typeface="Calibri" pitchFamily="34" charset="-120"/>
              </a:rPr>
              <a:t>Colour Chemistry Rooted in Decades.</a:t>
            </a:r>
            <a:endParaRPr lang="en-US" sz="1600" dirty="0"/>
          </a:p>
          <a:p>
            <a:pPr marL="0" indent="0">
              <a:lnSpc>
                <a:spcPct val="130000"/>
              </a:lnSpc>
              <a:buNone/>
            </a:pPr>
            <a:r>
              <a:rPr lang="en-US" sz="1600" b="1" dirty="0">
                <a:solidFill>
                  <a:srgbClr val="FFFFFF"/>
                </a:solidFill>
                <a:latin typeface="Calibri" pitchFamily="34" charset="0"/>
                <a:ea typeface="Calibri" pitchFamily="34" charset="-122"/>
                <a:cs typeface="Calibri" pitchFamily="34" charset="-120"/>
              </a:rPr>
              <a:t>A Growth Story Built for Tomorrow.</a:t>
            </a:r>
            <a:endParaRPr lang="en-US" sz="1600" dirty="0"/>
          </a:p>
        </p:txBody>
      </p:sp>
      <p:sp>
        <p:nvSpPr>
          <p:cNvPr id="15" name="Shape 13"/>
          <p:cNvSpPr/>
          <p:nvPr/>
        </p:nvSpPr>
        <p:spPr>
          <a:xfrm>
            <a:off x="502920" y="3401568"/>
            <a:ext cx="1280160" cy="256032"/>
          </a:xfrm>
          <a:prstGeom prst="rect">
            <a:avLst/>
          </a:prstGeom>
          <a:solidFill>
            <a:srgbClr val="CC0066"/>
          </a:solidFill>
          <a:ln w="12700">
            <a:solidFill>
              <a:srgbClr val="CC0066"/>
            </a:solidFill>
            <a:prstDash val="solid"/>
          </a:ln>
        </p:spPr>
        <p:txBody>
          <a:bodyPr tIns="18288" bIns="18288"/>
          <a:lstStyle/>
          <a:p>
            <a:endParaRPr dirty="0"/>
          </a:p>
        </p:txBody>
      </p:sp>
      <p:sp>
        <p:nvSpPr>
          <p:cNvPr id="16" name="Text 14"/>
          <p:cNvSpPr/>
          <p:nvPr/>
        </p:nvSpPr>
        <p:spPr>
          <a:xfrm>
            <a:off x="502920" y="3401568"/>
            <a:ext cx="1280160" cy="256032"/>
          </a:xfrm>
          <a:prstGeom prst="rect">
            <a:avLst/>
          </a:prstGeom>
          <a:noFill/>
          <a:ln/>
        </p:spPr>
        <p:txBody>
          <a:bodyPr wrap="square" lIns="0" tIns="0" rIns="0" bIns="0" rtlCol="0" anchor="ctr"/>
          <a:lstStyle/>
          <a:p>
            <a:pPr marL="0" indent="0" algn="ctr">
              <a:buNone/>
            </a:pPr>
            <a:r>
              <a:rPr lang="en-US" sz="800" b="1" dirty="0">
                <a:solidFill>
                  <a:srgbClr val="2D1B2E"/>
                </a:solidFill>
                <a:latin typeface="Calibri" pitchFamily="34" charset="0"/>
                <a:ea typeface="Calibri" pitchFamily="34" charset="-122"/>
                <a:cs typeface="Calibri" pitchFamily="34" charset="-120"/>
              </a:rPr>
              <a:t>INVESTOR DECK</a:t>
            </a:r>
            <a:endParaRPr lang="en-US" sz="800" dirty="0"/>
          </a:p>
        </p:txBody>
      </p:sp>
      <p:sp>
        <p:nvSpPr>
          <p:cNvPr id="17" name="Shape 15"/>
          <p:cNvSpPr/>
          <p:nvPr/>
        </p:nvSpPr>
        <p:spPr>
          <a:xfrm>
            <a:off x="1883664" y="3401568"/>
            <a:ext cx="1280160" cy="256032"/>
          </a:xfrm>
          <a:prstGeom prst="rect">
            <a:avLst/>
          </a:prstGeom>
          <a:solidFill>
            <a:srgbClr val="009B8D"/>
          </a:solidFill>
          <a:ln w="12700">
            <a:solidFill>
              <a:srgbClr val="009B8D"/>
            </a:solidFill>
            <a:prstDash val="solid"/>
          </a:ln>
        </p:spPr>
        <p:txBody>
          <a:bodyPr tIns="18288" bIns="18288"/>
          <a:lstStyle/>
          <a:p>
            <a:endParaRPr dirty="0"/>
          </a:p>
        </p:txBody>
      </p:sp>
      <p:sp>
        <p:nvSpPr>
          <p:cNvPr id="18" name="Text 16"/>
          <p:cNvSpPr/>
          <p:nvPr/>
        </p:nvSpPr>
        <p:spPr>
          <a:xfrm>
            <a:off x="1883664" y="3401568"/>
            <a:ext cx="1280160" cy="256032"/>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Q1 FY2026-27</a:t>
            </a:r>
            <a:endParaRPr lang="en-US" sz="800" dirty="0"/>
          </a:p>
        </p:txBody>
      </p:sp>
      <p:sp>
        <p:nvSpPr>
          <p:cNvPr id="19" name="Shape 17"/>
          <p:cNvSpPr/>
          <p:nvPr/>
        </p:nvSpPr>
        <p:spPr>
          <a:xfrm>
            <a:off x="3264408" y="3401568"/>
            <a:ext cx="1280160" cy="256032"/>
          </a:xfrm>
          <a:prstGeom prst="rect">
            <a:avLst/>
          </a:prstGeom>
          <a:solidFill>
            <a:srgbClr val="3D0D1C"/>
          </a:solidFill>
          <a:ln w="12700">
            <a:solidFill>
              <a:srgbClr val="3D0D1C"/>
            </a:solidFill>
            <a:prstDash val="solid"/>
          </a:ln>
        </p:spPr>
        <p:txBody>
          <a:bodyPr tIns="18288" bIns="18288"/>
          <a:lstStyle/>
          <a:p>
            <a:endParaRPr dirty="0"/>
          </a:p>
        </p:txBody>
      </p:sp>
      <p:sp>
        <p:nvSpPr>
          <p:cNvPr id="20" name="Text 18"/>
          <p:cNvSpPr/>
          <p:nvPr/>
        </p:nvSpPr>
        <p:spPr>
          <a:xfrm>
            <a:off x="3264408" y="3401568"/>
            <a:ext cx="1280160" cy="256032"/>
          </a:xfrm>
          <a:prstGeom prst="rect">
            <a:avLst/>
          </a:prstGeom>
          <a:noFill/>
          <a:ln/>
        </p:spPr>
        <p:txBody>
          <a:bodyPr wrap="square" lIns="0" tIns="0" rIns="0" bIns="0" rtlCol="0" anchor="ctr"/>
          <a:lstStyle/>
          <a:p>
            <a:pPr marL="0" indent="0" algn="ctr">
              <a:buNone/>
            </a:pPr>
            <a:r>
              <a:rPr lang="en-US" sz="800" b="1" dirty="0">
                <a:solidFill>
                  <a:srgbClr val="E8399A"/>
                </a:solidFill>
                <a:latin typeface="Calibri" pitchFamily="34" charset="0"/>
                <a:ea typeface="Calibri" pitchFamily="34" charset="-122"/>
                <a:cs typeface="Calibri" pitchFamily="34" charset="-120"/>
              </a:rPr>
              <a:t>BSE LISTED</a:t>
            </a:r>
            <a:endParaRPr lang="en-US" sz="800" dirty="0"/>
          </a:p>
        </p:txBody>
      </p:sp>
      <p:sp>
        <p:nvSpPr>
          <p:cNvPr id="21" name="Shape 19"/>
          <p:cNvSpPr/>
          <p:nvPr/>
        </p:nvSpPr>
        <p:spPr>
          <a:xfrm>
            <a:off x="502920" y="3886200"/>
            <a:ext cx="1280160" cy="822960"/>
          </a:xfrm>
          <a:prstGeom prst="rect">
            <a:avLst/>
          </a:prstGeom>
          <a:solidFill>
            <a:srgbClr val="F9F0FB"/>
          </a:solidFill>
          <a:ln w="12700">
            <a:solidFill>
              <a:srgbClr val="E8D0F0"/>
            </a:solidFill>
            <a:prstDash val="solid"/>
          </a:ln>
        </p:spPr>
        <p:txBody>
          <a:bodyPr tIns="18288" bIns="18288"/>
          <a:lstStyle/>
          <a:p>
            <a:endParaRPr dirty="0"/>
          </a:p>
        </p:txBody>
      </p:sp>
      <p:sp>
        <p:nvSpPr>
          <p:cNvPr id="22" name="Shape 20"/>
          <p:cNvSpPr/>
          <p:nvPr/>
        </p:nvSpPr>
        <p:spPr>
          <a:xfrm>
            <a:off x="502920" y="3886200"/>
            <a:ext cx="1280160" cy="36576"/>
          </a:xfrm>
          <a:prstGeom prst="rect">
            <a:avLst/>
          </a:prstGeom>
          <a:solidFill>
            <a:srgbClr val="CC0066"/>
          </a:solidFill>
          <a:ln w="12700">
            <a:solidFill>
              <a:srgbClr val="CC0066"/>
            </a:solidFill>
            <a:prstDash val="solid"/>
          </a:ln>
        </p:spPr>
        <p:txBody>
          <a:bodyPr tIns="18288" bIns="18288"/>
          <a:lstStyle/>
          <a:p>
            <a:endParaRPr dirty="0"/>
          </a:p>
        </p:txBody>
      </p:sp>
      <p:sp>
        <p:nvSpPr>
          <p:cNvPr id="23" name="Text 21"/>
          <p:cNvSpPr/>
          <p:nvPr/>
        </p:nvSpPr>
        <p:spPr>
          <a:xfrm>
            <a:off x="502920" y="3977640"/>
            <a:ext cx="1280160" cy="420624"/>
          </a:xfrm>
          <a:prstGeom prst="rect">
            <a:avLst/>
          </a:prstGeom>
          <a:noFill/>
          <a:ln/>
        </p:spPr>
        <p:txBody>
          <a:bodyPr wrap="square" lIns="0" tIns="0" rIns="0" bIns="0" rtlCol="0" anchor="ctr"/>
          <a:lstStyle/>
          <a:p>
            <a:pPr marL="0" indent="0" algn="ctr">
              <a:buNone/>
            </a:pPr>
            <a:r>
              <a:rPr lang="en-US" sz="2200" b="1" dirty="0">
                <a:solidFill>
                  <a:srgbClr val="CC0066"/>
                </a:solidFill>
                <a:latin typeface="Calibri" pitchFamily="34" charset="0"/>
                <a:ea typeface="Calibri" pitchFamily="34" charset="-122"/>
                <a:cs typeface="Calibri" pitchFamily="34" charset="-120"/>
              </a:rPr>
              <a:t>₹510 Cr</a:t>
            </a:r>
            <a:endParaRPr lang="en-US" sz="2200" dirty="0"/>
          </a:p>
        </p:txBody>
      </p:sp>
      <p:sp>
        <p:nvSpPr>
          <p:cNvPr id="24" name="Text 22"/>
          <p:cNvSpPr/>
          <p:nvPr/>
        </p:nvSpPr>
        <p:spPr>
          <a:xfrm>
            <a:off x="502920" y="4416552"/>
            <a:ext cx="1280160" cy="256032"/>
          </a:xfrm>
          <a:prstGeom prst="rect">
            <a:avLst/>
          </a:prstGeom>
          <a:noFill/>
          <a:ln/>
        </p:spPr>
        <p:txBody>
          <a:bodyPr wrap="square" lIns="0" tIns="0" rIns="0" bIns="0" rtlCol="0" anchor="t"/>
          <a:lstStyle/>
          <a:p>
            <a:pPr marL="0" indent="0" algn="ctr">
              <a:buNone/>
            </a:pPr>
            <a:r>
              <a:rPr lang="en-US" sz="850" dirty="0">
                <a:solidFill>
                  <a:srgbClr val="A090A8"/>
                </a:solidFill>
                <a:latin typeface="Calibri" pitchFamily="34" charset="0"/>
                <a:ea typeface="Calibri" pitchFamily="34" charset="-122"/>
                <a:cs typeface="Calibri" pitchFamily="34" charset="-120"/>
              </a:rPr>
              <a:t>Market Cap</a:t>
            </a:r>
            <a:endParaRPr lang="en-US" sz="850" dirty="0"/>
          </a:p>
        </p:txBody>
      </p:sp>
      <p:sp>
        <p:nvSpPr>
          <p:cNvPr id="25" name="Shape 23"/>
          <p:cNvSpPr/>
          <p:nvPr/>
        </p:nvSpPr>
        <p:spPr>
          <a:xfrm>
            <a:off x="1920240" y="3886200"/>
            <a:ext cx="1280160" cy="822960"/>
          </a:xfrm>
          <a:prstGeom prst="rect">
            <a:avLst/>
          </a:prstGeom>
          <a:solidFill>
            <a:srgbClr val="F9F0FB"/>
          </a:solidFill>
          <a:ln w="12700">
            <a:solidFill>
              <a:srgbClr val="E8D0F0"/>
            </a:solidFill>
            <a:prstDash val="solid"/>
          </a:ln>
        </p:spPr>
        <p:txBody>
          <a:bodyPr tIns="18288" bIns="18288"/>
          <a:lstStyle/>
          <a:p>
            <a:endParaRPr dirty="0"/>
          </a:p>
        </p:txBody>
      </p:sp>
      <p:sp>
        <p:nvSpPr>
          <p:cNvPr id="26" name="Shape 24"/>
          <p:cNvSpPr/>
          <p:nvPr/>
        </p:nvSpPr>
        <p:spPr>
          <a:xfrm>
            <a:off x="1920240" y="3886200"/>
            <a:ext cx="1280160" cy="36576"/>
          </a:xfrm>
          <a:prstGeom prst="rect">
            <a:avLst/>
          </a:prstGeom>
          <a:solidFill>
            <a:srgbClr val="CC0066"/>
          </a:solidFill>
          <a:ln w="12700">
            <a:solidFill>
              <a:srgbClr val="CC0066"/>
            </a:solidFill>
            <a:prstDash val="solid"/>
          </a:ln>
        </p:spPr>
        <p:txBody>
          <a:bodyPr tIns="18288" bIns="18288"/>
          <a:lstStyle/>
          <a:p>
            <a:endParaRPr dirty="0"/>
          </a:p>
        </p:txBody>
      </p:sp>
      <p:sp>
        <p:nvSpPr>
          <p:cNvPr id="27" name="Text 25"/>
          <p:cNvSpPr/>
          <p:nvPr/>
        </p:nvSpPr>
        <p:spPr>
          <a:xfrm>
            <a:off x="1920240" y="3977640"/>
            <a:ext cx="1280160" cy="420624"/>
          </a:xfrm>
          <a:prstGeom prst="rect">
            <a:avLst/>
          </a:prstGeom>
          <a:noFill/>
          <a:ln/>
        </p:spPr>
        <p:txBody>
          <a:bodyPr wrap="square" lIns="0" tIns="0" rIns="0" bIns="0" rtlCol="0" anchor="ctr"/>
          <a:lstStyle/>
          <a:p>
            <a:pPr marL="0" indent="0" algn="ctr">
              <a:buNone/>
            </a:pPr>
            <a:r>
              <a:rPr lang="en-US" sz="2200" b="1" dirty="0">
                <a:solidFill>
                  <a:srgbClr val="CC0066"/>
                </a:solidFill>
                <a:latin typeface="Calibri" pitchFamily="34" charset="0"/>
                <a:ea typeface="Calibri" pitchFamily="34" charset="-122"/>
                <a:cs typeface="Calibri" pitchFamily="34" charset="-120"/>
              </a:rPr>
              <a:t>₹175 Cr</a:t>
            </a:r>
            <a:endParaRPr lang="en-US" sz="2200" dirty="0"/>
          </a:p>
        </p:txBody>
      </p:sp>
      <p:sp>
        <p:nvSpPr>
          <p:cNvPr id="28" name="Text 26"/>
          <p:cNvSpPr/>
          <p:nvPr/>
        </p:nvSpPr>
        <p:spPr>
          <a:xfrm>
            <a:off x="1920240" y="4416552"/>
            <a:ext cx="1280160" cy="256032"/>
          </a:xfrm>
          <a:prstGeom prst="rect">
            <a:avLst/>
          </a:prstGeom>
          <a:noFill/>
          <a:ln/>
        </p:spPr>
        <p:txBody>
          <a:bodyPr wrap="square" lIns="0" tIns="0" rIns="0" bIns="0" rtlCol="0" anchor="t"/>
          <a:lstStyle/>
          <a:p>
            <a:pPr marL="0" indent="0" algn="ctr">
              <a:buNone/>
            </a:pPr>
            <a:r>
              <a:rPr lang="en-US" sz="850" dirty="0">
                <a:solidFill>
                  <a:srgbClr val="A090A8"/>
                </a:solidFill>
                <a:latin typeface="Calibri" pitchFamily="34" charset="0"/>
                <a:ea typeface="Calibri" pitchFamily="34" charset="-122"/>
                <a:cs typeface="Calibri" pitchFamily="34" charset="-120"/>
              </a:rPr>
              <a:t>FY26 Revenue</a:t>
            </a:r>
            <a:endParaRPr lang="en-US" sz="850" dirty="0"/>
          </a:p>
        </p:txBody>
      </p:sp>
      <p:sp>
        <p:nvSpPr>
          <p:cNvPr id="29" name="Shape 27"/>
          <p:cNvSpPr/>
          <p:nvPr/>
        </p:nvSpPr>
        <p:spPr>
          <a:xfrm>
            <a:off x="3337560" y="3886200"/>
            <a:ext cx="1280160" cy="822960"/>
          </a:xfrm>
          <a:prstGeom prst="rect">
            <a:avLst/>
          </a:prstGeom>
          <a:solidFill>
            <a:srgbClr val="F9F0FB"/>
          </a:solidFill>
          <a:ln w="12700">
            <a:solidFill>
              <a:srgbClr val="E8D0F0"/>
            </a:solidFill>
            <a:prstDash val="solid"/>
          </a:ln>
        </p:spPr>
        <p:txBody>
          <a:bodyPr tIns="18288" bIns="18288"/>
          <a:lstStyle/>
          <a:p>
            <a:endParaRPr dirty="0"/>
          </a:p>
        </p:txBody>
      </p:sp>
      <p:sp>
        <p:nvSpPr>
          <p:cNvPr id="30" name="Shape 28"/>
          <p:cNvSpPr/>
          <p:nvPr/>
        </p:nvSpPr>
        <p:spPr>
          <a:xfrm>
            <a:off x="3337560" y="3886200"/>
            <a:ext cx="1280160" cy="36576"/>
          </a:xfrm>
          <a:prstGeom prst="rect">
            <a:avLst/>
          </a:prstGeom>
          <a:solidFill>
            <a:srgbClr val="CC0066"/>
          </a:solidFill>
          <a:ln w="12700">
            <a:solidFill>
              <a:srgbClr val="CC0066"/>
            </a:solidFill>
            <a:prstDash val="solid"/>
          </a:ln>
        </p:spPr>
        <p:txBody>
          <a:bodyPr tIns="18288" bIns="18288"/>
          <a:lstStyle/>
          <a:p>
            <a:endParaRPr dirty="0"/>
          </a:p>
        </p:txBody>
      </p:sp>
      <p:sp>
        <p:nvSpPr>
          <p:cNvPr id="31" name="Text 29"/>
          <p:cNvSpPr/>
          <p:nvPr/>
        </p:nvSpPr>
        <p:spPr>
          <a:xfrm>
            <a:off x="3337560" y="3977640"/>
            <a:ext cx="1280160" cy="420624"/>
          </a:xfrm>
          <a:prstGeom prst="rect">
            <a:avLst/>
          </a:prstGeom>
          <a:noFill/>
          <a:ln/>
        </p:spPr>
        <p:txBody>
          <a:bodyPr wrap="square" lIns="0" tIns="0" rIns="0" bIns="0" rtlCol="0" anchor="ctr"/>
          <a:lstStyle/>
          <a:p>
            <a:pPr marL="0" indent="0" algn="ctr">
              <a:buNone/>
            </a:pPr>
            <a:r>
              <a:rPr lang="en-US" sz="2200" b="1" dirty="0">
                <a:solidFill>
                  <a:srgbClr val="CC0066"/>
                </a:solidFill>
                <a:latin typeface="Calibri" pitchFamily="34" charset="0"/>
                <a:ea typeface="Calibri" pitchFamily="34" charset="-122"/>
                <a:cs typeface="Calibri" pitchFamily="34" charset="-120"/>
              </a:rPr>
              <a:t>50+</a:t>
            </a:r>
            <a:endParaRPr lang="en-US" sz="2200" dirty="0"/>
          </a:p>
        </p:txBody>
      </p:sp>
      <p:sp>
        <p:nvSpPr>
          <p:cNvPr id="32" name="Text 30"/>
          <p:cNvSpPr/>
          <p:nvPr/>
        </p:nvSpPr>
        <p:spPr>
          <a:xfrm>
            <a:off x="3337560" y="4416552"/>
            <a:ext cx="1280160" cy="256032"/>
          </a:xfrm>
          <a:prstGeom prst="rect">
            <a:avLst/>
          </a:prstGeom>
          <a:noFill/>
          <a:ln/>
        </p:spPr>
        <p:txBody>
          <a:bodyPr wrap="square" lIns="0" tIns="0" rIns="0" bIns="0" rtlCol="0" anchor="t"/>
          <a:lstStyle/>
          <a:p>
            <a:pPr marL="0" indent="0" algn="ctr">
              <a:buNone/>
            </a:pPr>
            <a:r>
              <a:rPr lang="en-US" sz="850" dirty="0">
                <a:solidFill>
                  <a:srgbClr val="A090A8"/>
                </a:solidFill>
                <a:latin typeface="Calibri" pitchFamily="34" charset="0"/>
                <a:ea typeface="Calibri" pitchFamily="34" charset="-122"/>
                <a:cs typeface="Calibri" pitchFamily="34" charset="-120"/>
              </a:rPr>
              <a:t>Export Countries</a:t>
            </a:r>
            <a:endParaRPr lang="en-US" sz="850" dirty="0"/>
          </a:p>
        </p:txBody>
      </p:sp>
      <p:sp>
        <p:nvSpPr>
          <p:cNvPr id="33" name="Shape 31"/>
          <p:cNvSpPr/>
          <p:nvPr/>
        </p:nvSpPr>
        <p:spPr>
          <a:xfrm>
            <a:off x="4754880" y="3886200"/>
            <a:ext cx="1280160" cy="822960"/>
          </a:xfrm>
          <a:prstGeom prst="rect">
            <a:avLst/>
          </a:prstGeom>
          <a:solidFill>
            <a:srgbClr val="F9F0FB"/>
          </a:solidFill>
          <a:ln w="12700">
            <a:solidFill>
              <a:srgbClr val="E8D0F0"/>
            </a:solidFill>
            <a:prstDash val="solid"/>
          </a:ln>
        </p:spPr>
        <p:txBody>
          <a:bodyPr tIns="18288" bIns="18288"/>
          <a:lstStyle/>
          <a:p>
            <a:endParaRPr dirty="0"/>
          </a:p>
        </p:txBody>
      </p:sp>
      <p:sp>
        <p:nvSpPr>
          <p:cNvPr id="34" name="Shape 32"/>
          <p:cNvSpPr/>
          <p:nvPr/>
        </p:nvSpPr>
        <p:spPr>
          <a:xfrm>
            <a:off x="4754880" y="3886200"/>
            <a:ext cx="1280160" cy="36576"/>
          </a:xfrm>
          <a:prstGeom prst="rect">
            <a:avLst/>
          </a:prstGeom>
          <a:solidFill>
            <a:srgbClr val="CC0066"/>
          </a:solidFill>
          <a:ln w="12700">
            <a:solidFill>
              <a:srgbClr val="CC0066"/>
            </a:solidFill>
            <a:prstDash val="solid"/>
          </a:ln>
        </p:spPr>
        <p:txBody>
          <a:bodyPr tIns="18288" bIns="18288"/>
          <a:lstStyle/>
          <a:p>
            <a:endParaRPr dirty="0"/>
          </a:p>
        </p:txBody>
      </p:sp>
      <p:sp>
        <p:nvSpPr>
          <p:cNvPr id="35" name="Text 33"/>
          <p:cNvSpPr/>
          <p:nvPr/>
        </p:nvSpPr>
        <p:spPr>
          <a:xfrm>
            <a:off x="4754880" y="3977640"/>
            <a:ext cx="1280160" cy="420624"/>
          </a:xfrm>
          <a:prstGeom prst="rect">
            <a:avLst/>
          </a:prstGeom>
          <a:noFill/>
          <a:ln/>
        </p:spPr>
        <p:txBody>
          <a:bodyPr wrap="square" lIns="0" tIns="0" rIns="0" bIns="0" rtlCol="0" anchor="ctr"/>
          <a:lstStyle/>
          <a:p>
            <a:pPr marL="0" indent="0" algn="ctr">
              <a:buNone/>
            </a:pPr>
            <a:r>
              <a:rPr lang="en-US" sz="2200" b="1" dirty="0">
                <a:solidFill>
                  <a:srgbClr val="CC0066"/>
                </a:solidFill>
                <a:latin typeface="Calibri" pitchFamily="34" charset="0"/>
                <a:ea typeface="Calibri" pitchFamily="34" charset="-122"/>
                <a:cs typeface="Calibri" pitchFamily="34" charset="-120"/>
              </a:rPr>
              <a:t>58+</a:t>
            </a:r>
            <a:endParaRPr lang="en-US" sz="2200" dirty="0"/>
          </a:p>
        </p:txBody>
      </p:sp>
      <p:sp>
        <p:nvSpPr>
          <p:cNvPr id="36" name="Text 34"/>
          <p:cNvSpPr/>
          <p:nvPr/>
        </p:nvSpPr>
        <p:spPr>
          <a:xfrm>
            <a:off x="4754880" y="4416552"/>
            <a:ext cx="1280160" cy="256032"/>
          </a:xfrm>
          <a:prstGeom prst="rect">
            <a:avLst/>
          </a:prstGeom>
          <a:noFill/>
          <a:ln/>
        </p:spPr>
        <p:txBody>
          <a:bodyPr wrap="square" lIns="0" tIns="0" rIns="0" bIns="0" rtlCol="0" anchor="t"/>
          <a:lstStyle/>
          <a:p>
            <a:pPr marL="0" indent="0" algn="ctr">
              <a:buNone/>
            </a:pPr>
            <a:r>
              <a:rPr lang="en-US" sz="850" dirty="0">
                <a:solidFill>
                  <a:srgbClr val="A090A8"/>
                </a:solidFill>
                <a:latin typeface="Calibri" pitchFamily="34" charset="0"/>
                <a:ea typeface="Calibri" pitchFamily="34" charset="-122"/>
                <a:cs typeface="Calibri" pitchFamily="34" charset="-120"/>
              </a:rPr>
              <a:t>Years Heritage</a:t>
            </a:r>
            <a:endParaRPr lang="en-US" sz="850" dirty="0"/>
          </a:p>
        </p:txBody>
      </p:sp>
      <p:sp>
        <p:nvSpPr>
          <p:cNvPr id="37" name="Shape 35"/>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38" name="Text 36"/>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39" name="Text 37"/>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800" dirty="0">
                <a:solidFill>
                  <a:schemeClr val="bg1"/>
                </a:solidFill>
                <a:latin typeface="Calibri" pitchFamily="34" charset="0"/>
                <a:ea typeface="Calibri" pitchFamily="34" charset="-122"/>
                <a:cs typeface="Calibri" pitchFamily="34" charset="-120"/>
              </a:rPr>
              <a:t>1 / 27</a:t>
            </a:r>
            <a:endParaRPr lang="en-US" sz="800" dirty="0">
              <a:solidFill>
                <a:schemeClr val="bg1"/>
              </a:solidFill>
            </a:endParaRPr>
          </a:p>
        </p:txBody>
      </p:sp>
      <p:pic>
        <p:nvPicPr>
          <p:cNvPr id="43" name="Picture 42">
            <a:extLst>
              <a:ext uri="{FF2B5EF4-FFF2-40B4-BE49-F238E27FC236}">
                <a16:creationId xmlns:a16="http://schemas.microsoft.com/office/drawing/2014/main" id="{B27D7D29-A11F-5EF0-CBB6-9B9D432B8028}"/>
              </a:ext>
            </a:extLst>
          </p:cNvPr>
          <p:cNvPicPr>
            <a:picLocks noChangeAspect="1"/>
          </p:cNvPicPr>
          <p:nvPr/>
        </p:nvPicPr>
        <p:blipFill>
          <a:blip r:embed="rId3"/>
          <a:stretch>
            <a:fillRect/>
          </a:stretch>
        </p:blipFill>
        <p:spPr>
          <a:xfrm>
            <a:off x="7429916" y="74438"/>
            <a:ext cx="1393353" cy="5153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66928"/>
          </a:xfrm>
          <a:prstGeom prst="rect">
            <a:avLst/>
          </a:prstGeom>
          <a:solidFill>
            <a:srgbClr val="241934"/>
          </a:solidFill>
          <a:ln/>
        </p:spPr>
        <p:txBody>
          <a:bodyPr tIns="18288" bIns="18288"/>
          <a:lstStyle/>
          <a:p>
            <a:endParaRPr dirty="0"/>
          </a:p>
        </p:txBody>
      </p:sp>
      <p:sp>
        <p:nvSpPr>
          <p:cNvPr id="3" name="Text 1"/>
          <p:cNvSpPr txBox="1"/>
          <p:nvPr/>
        </p:nvSpPr>
        <p:spPr>
          <a:xfrm>
            <a:off x="274320" y="0"/>
            <a:ext cx="5943600" cy="566928"/>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Recent Developments</a:t>
            </a:r>
            <a:endParaRPr lang="en-US" sz="2400" dirty="0"/>
          </a:p>
        </p:txBody>
      </p:sp>
      <p:sp>
        <p:nvSpPr>
          <p:cNvPr id="4" name="Shape 2"/>
          <p:cNvSpPr/>
          <p:nvPr/>
        </p:nvSpPr>
        <p:spPr>
          <a:xfrm>
            <a:off x="7635240" y="109728"/>
            <a:ext cx="1234440" cy="347472"/>
          </a:xfrm>
          <a:prstGeom prst="rect">
            <a:avLst/>
          </a:prstGeom>
          <a:solidFill>
            <a:srgbClr val="E6007E"/>
          </a:solidFill>
          <a:ln/>
        </p:spPr>
        <p:txBody>
          <a:bodyPr tIns="18288" bIns="18288"/>
          <a:lstStyle/>
          <a:p>
            <a:endParaRPr dirty="0"/>
          </a:p>
        </p:txBody>
      </p:sp>
      <p:sp>
        <p:nvSpPr>
          <p:cNvPr id="5" name="Text 3"/>
          <p:cNvSpPr txBox="1"/>
          <p:nvPr/>
        </p:nvSpPr>
        <p:spPr>
          <a:xfrm>
            <a:off x="7635240" y="109728"/>
            <a:ext cx="1234440" cy="347472"/>
          </a:xfrm>
          <a:prstGeom prst="rect">
            <a:avLst/>
          </a:prstGeom>
          <a:noFill/>
          <a:ln/>
        </p:spPr>
        <p:txBody>
          <a:bodyPr wrap="square" lIns="0" tIns="0" rIns="0" bIns="0" rtlCol="0" anchor="ctr"/>
          <a:lstStyle/>
          <a:p>
            <a:pPr marL="0" indent="0" algn="ctr">
              <a:buNone/>
            </a:pPr>
            <a:r>
              <a:rPr lang="en-US" sz="1100" b="1" kern="0" spc="100" dirty="0">
                <a:solidFill>
                  <a:srgbClr val="241934"/>
                </a:solidFill>
                <a:latin typeface="Calibri" pitchFamily="34" charset="0"/>
                <a:ea typeface="Calibri" pitchFamily="34" charset="-122"/>
                <a:cs typeface="Calibri" pitchFamily="34" charset="-120"/>
              </a:rPr>
              <a:t>UPDATE</a:t>
            </a:r>
            <a:endParaRPr lang="en-US" sz="1100" dirty="0"/>
          </a:p>
        </p:txBody>
      </p:sp>
      <p:sp>
        <p:nvSpPr>
          <p:cNvPr id="6" name="Shape 4"/>
          <p:cNvSpPr/>
          <p:nvPr/>
        </p:nvSpPr>
        <p:spPr>
          <a:xfrm>
            <a:off x="274320" y="786384"/>
            <a:ext cx="4160520" cy="4160520"/>
          </a:xfrm>
          <a:prstGeom prst="rect">
            <a:avLst/>
          </a:prstGeom>
          <a:solidFill>
            <a:srgbClr val="FDF1F8"/>
          </a:solidFill>
          <a:ln/>
        </p:spPr>
        <p:txBody>
          <a:bodyPr tIns="18288" bIns="18288"/>
          <a:lstStyle/>
          <a:p>
            <a:endParaRPr dirty="0"/>
          </a:p>
        </p:txBody>
      </p:sp>
      <p:sp>
        <p:nvSpPr>
          <p:cNvPr id="7" name="Shape 5"/>
          <p:cNvSpPr/>
          <p:nvPr/>
        </p:nvSpPr>
        <p:spPr>
          <a:xfrm>
            <a:off x="274320" y="786384"/>
            <a:ext cx="45720" cy="4160520"/>
          </a:xfrm>
          <a:prstGeom prst="rect">
            <a:avLst/>
          </a:prstGeom>
          <a:solidFill>
            <a:srgbClr val="E6007E"/>
          </a:solidFill>
          <a:ln/>
        </p:spPr>
        <p:txBody>
          <a:bodyPr tIns="18288" bIns="18288"/>
          <a:lstStyle/>
          <a:p>
            <a:endParaRPr dirty="0"/>
          </a:p>
        </p:txBody>
      </p:sp>
      <p:sp>
        <p:nvSpPr>
          <p:cNvPr id="8" name="Shape 6"/>
          <p:cNvSpPr/>
          <p:nvPr/>
        </p:nvSpPr>
        <p:spPr>
          <a:xfrm>
            <a:off x="4617720" y="786384"/>
            <a:ext cx="4160520" cy="4160520"/>
          </a:xfrm>
          <a:prstGeom prst="rect">
            <a:avLst/>
          </a:prstGeom>
          <a:solidFill>
            <a:srgbClr val="F2FBFA"/>
          </a:solidFill>
          <a:ln/>
        </p:spPr>
        <p:txBody>
          <a:bodyPr tIns="18288" bIns="18288"/>
          <a:lstStyle/>
          <a:p>
            <a:endParaRPr dirty="0"/>
          </a:p>
        </p:txBody>
      </p:sp>
      <p:sp>
        <p:nvSpPr>
          <p:cNvPr id="9" name="Shape 7"/>
          <p:cNvSpPr/>
          <p:nvPr/>
        </p:nvSpPr>
        <p:spPr>
          <a:xfrm>
            <a:off x="4617720" y="786384"/>
            <a:ext cx="45720" cy="4160520"/>
          </a:xfrm>
          <a:prstGeom prst="rect">
            <a:avLst/>
          </a:prstGeom>
          <a:solidFill>
            <a:srgbClr val="00A99D"/>
          </a:solidFill>
          <a:ln/>
        </p:spPr>
        <p:txBody>
          <a:bodyPr tIns="18288" bIns="18288"/>
          <a:lstStyle/>
          <a:p>
            <a:endParaRPr dirty="0"/>
          </a:p>
        </p:txBody>
      </p:sp>
      <p:sp>
        <p:nvSpPr>
          <p:cNvPr id="10" name="Text 8"/>
          <p:cNvSpPr txBox="1"/>
          <p:nvPr/>
        </p:nvSpPr>
        <p:spPr>
          <a:xfrm>
            <a:off x="438912" y="859536"/>
            <a:ext cx="3867912" cy="274320"/>
          </a:xfrm>
          <a:prstGeom prst="rect">
            <a:avLst/>
          </a:prstGeom>
          <a:noFill/>
          <a:ln/>
        </p:spPr>
        <p:txBody>
          <a:bodyPr wrap="square" lIns="0" tIns="0" rIns="0" bIns="0" rtlCol="0" anchor="ctr"/>
          <a:lstStyle/>
          <a:p>
            <a:pPr marL="0" indent="0">
              <a:buNone/>
            </a:pPr>
            <a:r>
              <a:rPr lang="en-US" sz="1050" b="1" kern="0" spc="50" dirty="0">
                <a:solidFill>
                  <a:srgbClr val="E6007E"/>
                </a:solidFill>
                <a:latin typeface="Calibri" pitchFamily="34" charset="0"/>
                <a:ea typeface="Calibri" pitchFamily="34" charset="-122"/>
                <a:cs typeface="Calibri" pitchFamily="34" charset="-120"/>
              </a:rPr>
              <a:t>OPERATIONS, EXPANSION &amp; FINANCIAL PERFORMANCE</a:t>
            </a:r>
            <a:endParaRPr lang="en-US" sz="1050" dirty="0"/>
          </a:p>
        </p:txBody>
      </p:sp>
      <p:sp>
        <p:nvSpPr>
          <p:cNvPr id="11" name="Text 9"/>
          <p:cNvSpPr txBox="1"/>
          <p:nvPr/>
        </p:nvSpPr>
        <p:spPr>
          <a:xfrm>
            <a:off x="4782312" y="859536"/>
            <a:ext cx="3867912" cy="274320"/>
          </a:xfrm>
          <a:prstGeom prst="rect">
            <a:avLst/>
          </a:prstGeom>
          <a:noFill/>
          <a:ln/>
        </p:spPr>
        <p:txBody>
          <a:bodyPr wrap="square" lIns="0" tIns="0" rIns="0" bIns="0" rtlCol="0" anchor="ctr"/>
          <a:lstStyle/>
          <a:p>
            <a:pPr marL="0" indent="0">
              <a:buNone/>
            </a:pPr>
            <a:r>
              <a:rPr lang="en-US" sz="1050" b="1" kern="0" spc="50" dirty="0">
                <a:solidFill>
                  <a:srgbClr val="00A99D"/>
                </a:solidFill>
                <a:latin typeface="Calibri" pitchFamily="34" charset="0"/>
                <a:ea typeface="Calibri" pitchFamily="34" charset="-122"/>
                <a:cs typeface="Calibri" pitchFamily="34" charset="-120"/>
              </a:rPr>
              <a:t>DISTRIBUTION TIE-UP &amp; CAPITAL RAISED</a:t>
            </a:r>
            <a:endParaRPr lang="en-US" sz="1050" dirty="0"/>
          </a:p>
        </p:txBody>
      </p:sp>
      <p:sp>
        <p:nvSpPr>
          <p:cNvPr id="12" name="Shape 10"/>
          <p:cNvSpPr/>
          <p:nvPr/>
        </p:nvSpPr>
        <p:spPr>
          <a:xfrm>
            <a:off x="402336" y="1170432"/>
            <a:ext cx="3904488" cy="868680"/>
          </a:xfrm>
          <a:prstGeom prst="rect">
            <a:avLst/>
          </a:prstGeom>
          <a:solidFill>
            <a:srgbClr val="FFFFFF"/>
          </a:solidFill>
          <a:ln w="9525">
            <a:solidFill>
              <a:srgbClr val="F0D6E8"/>
            </a:solidFill>
            <a:prstDash val="solid"/>
          </a:ln>
        </p:spPr>
        <p:txBody>
          <a:bodyPr tIns="18288" bIns="18288"/>
          <a:lstStyle/>
          <a:p>
            <a:endParaRPr dirty="0"/>
          </a:p>
        </p:txBody>
      </p:sp>
      <p:sp>
        <p:nvSpPr>
          <p:cNvPr id="13" name="Shape 11"/>
          <p:cNvSpPr/>
          <p:nvPr/>
        </p:nvSpPr>
        <p:spPr>
          <a:xfrm>
            <a:off x="512064" y="1280160"/>
            <a:ext cx="256032" cy="256032"/>
          </a:xfrm>
          <a:prstGeom prst="ellipse">
            <a:avLst/>
          </a:prstGeom>
          <a:solidFill>
            <a:srgbClr val="E6007E"/>
          </a:solidFill>
          <a:ln/>
        </p:spPr>
        <p:txBody>
          <a:bodyPr tIns="18288" bIns="18288"/>
          <a:lstStyle/>
          <a:p>
            <a:endParaRPr dirty="0"/>
          </a:p>
        </p:txBody>
      </p:sp>
      <p:sp>
        <p:nvSpPr>
          <p:cNvPr id="14" name="Text 12"/>
          <p:cNvSpPr txBox="1"/>
          <p:nvPr/>
        </p:nvSpPr>
        <p:spPr>
          <a:xfrm>
            <a:off x="512064" y="1280160"/>
            <a:ext cx="256032" cy="25603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15" name="Text 13"/>
          <p:cNvSpPr txBox="1"/>
          <p:nvPr/>
        </p:nvSpPr>
        <p:spPr>
          <a:xfrm>
            <a:off x="905256" y="1207008"/>
            <a:ext cx="3282696" cy="137160"/>
          </a:xfrm>
          <a:prstGeom prst="rect">
            <a:avLst/>
          </a:prstGeom>
          <a:noFill/>
          <a:ln/>
        </p:spPr>
        <p:txBody>
          <a:bodyPr wrap="square" lIns="0" tIns="0" rIns="0" bIns="0" rtlCol="0" anchor="ctr"/>
          <a:lstStyle/>
          <a:p>
            <a:pPr marL="0" indent="0">
              <a:buNone/>
            </a:pPr>
            <a:r>
              <a:rPr lang="en-US" sz="780" b="1" kern="0" spc="30" dirty="0">
                <a:solidFill>
                  <a:srgbClr val="E6007E"/>
                </a:solidFill>
                <a:latin typeface="Calibri" pitchFamily="34" charset="0"/>
                <a:ea typeface="Calibri" pitchFamily="34" charset="-122"/>
                <a:cs typeface="Calibri" pitchFamily="34" charset="-120"/>
              </a:rPr>
              <a:t>AUG 2026</a:t>
            </a:r>
            <a:endParaRPr lang="en-US" sz="750" dirty="0"/>
          </a:p>
        </p:txBody>
      </p:sp>
      <p:sp>
        <p:nvSpPr>
          <p:cNvPr id="16" name="Text 14"/>
          <p:cNvSpPr txBox="1"/>
          <p:nvPr/>
        </p:nvSpPr>
        <p:spPr>
          <a:xfrm>
            <a:off x="905256" y="1335024"/>
            <a:ext cx="3282696" cy="201168"/>
          </a:xfrm>
          <a:prstGeom prst="rect">
            <a:avLst/>
          </a:prstGeom>
          <a:noFill/>
          <a:ln/>
        </p:spPr>
        <p:txBody>
          <a:bodyPr wrap="square" lIns="0" tIns="0" rIns="0" bIns="0" rtlCol="0" anchor="ctr"/>
          <a:lstStyle/>
          <a:p>
            <a:pPr marL="0" indent="0">
              <a:buNone/>
            </a:pPr>
            <a:r>
              <a:rPr lang="en-US" sz="1050" b="1" dirty="0">
                <a:solidFill>
                  <a:srgbClr val="241934"/>
                </a:solidFill>
                <a:latin typeface="Calibri" pitchFamily="34" charset="0"/>
                <a:ea typeface="Calibri" pitchFamily="34" charset="-122"/>
                <a:cs typeface="Calibri" pitchFamily="34" charset="-120"/>
              </a:rPr>
              <a:t>Sayakha Commences Production</a:t>
            </a:r>
            <a:endParaRPr lang="en-US" sz="1050" dirty="0"/>
          </a:p>
        </p:txBody>
      </p:sp>
      <p:sp>
        <p:nvSpPr>
          <p:cNvPr id="17" name="Text 15"/>
          <p:cNvSpPr txBox="1"/>
          <p:nvPr/>
        </p:nvSpPr>
        <p:spPr>
          <a:xfrm>
            <a:off x="905256" y="1536192"/>
            <a:ext cx="3282696" cy="448056"/>
          </a:xfrm>
          <a:prstGeom prst="rect">
            <a:avLst/>
          </a:prstGeom>
          <a:noFill/>
          <a:ln/>
        </p:spPr>
        <p:txBody>
          <a:bodyPr wrap="square" lIns="0" tIns="0" rIns="0" bIns="0" rtlCol="0" anchor="t"/>
          <a:lstStyle/>
          <a:p>
            <a:pPr marL="0" indent="0">
              <a:lnSpc>
                <a:spcPct val="102000"/>
              </a:lnSpc>
              <a:buNone/>
            </a:pPr>
            <a:r>
              <a:rPr lang="en-US" sz="800" dirty="0">
                <a:solidFill>
                  <a:srgbClr val="5A5566"/>
                </a:solidFill>
                <a:latin typeface="Calibri" pitchFamily="34" charset="0"/>
                <a:ea typeface="Calibri" pitchFamily="34" charset="-122"/>
                <a:cs typeface="Calibri" pitchFamily="34" charset="-120"/>
              </a:rPr>
              <a:t>Commercial operations began at the new Gujarat greenfield facility (PCPIR, Bharuch); manufacturing consolidated from Tarapur, initial capacity for 3,600+ MT/year.</a:t>
            </a:r>
            <a:endParaRPr lang="en-US" sz="800" dirty="0"/>
          </a:p>
        </p:txBody>
      </p:sp>
      <p:sp>
        <p:nvSpPr>
          <p:cNvPr id="18" name="Shape 16"/>
          <p:cNvSpPr/>
          <p:nvPr/>
        </p:nvSpPr>
        <p:spPr>
          <a:xfrm>
            <a:off x="402336" y="2103120"/>
            <a:ext cx="3904488" cy="868680"/>
          </a:xfrm>
          <a:prstGeom prst="rect">
            <a:avLst/>
          </a:prstGeom>
          <a:solidFill>
            <a:srgbClr val="FFFFFF"/>
          </a:solidFill>
          <a:ln w="9525">
            <a:solidFill>
              <a:srgbClr val="F0D6E8"/>
            </a:solidFill>
            <a:prstDash val="solid"/>
          </a:ln>
        </p:spPr>
        <p:txBody>
          <a:bodyPr tIns="18288" bIns="18288"/>
          <a:lstStyle/>
          <a:p>
            <a:endParaRPr dirty="0"/>
          </a:p>
        </p:txBody>
      </p:sp>
      <p:sp>
        <p:nvSpPr>
          <p:cNvPr id="19" name="Shape 17"/>
          <p:cNvSpPr/>
          <p:nvPr/>
        </p:nvSpPr>
        <p:spPr>
          <a:xfrm>
            <a:off x="512064" y="2212848"/>
            <a:ext cx="256032" cy="256032"/>
          </a:xfrm>
          <a:prstGeom prst="ellipse">
            <a:avLst/>
          </a:prstGeom>
          <a:solidFill>
            <a:srgbClr val="E6007E"/>
          </a:solidFill>
          <a:ln/>
        </p:spPr>
        <p:txBody>
          <a:bodyPr tIns="18288" bIns="18288"/>
          <a:lstStyle/>
          <a:p>
            <a:endParaRPr dirty="0"/>
          </a:p>
        </p:txBody>
      </p:sp>
      <p:sp>
        <p:nvSpPr>
          <p:cNvPr id="20" name="Text 18"/>
          <p:cNvSpPr txBox="1"/>
          <p:nvPr/>
        </p:nvSpPr>
        <p:spPr>
          <a:xfrm>
            <a:off x="512064" y="2212848"/>
            <a:ext cx="256032" cy="25603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21" name="Text 19"/>
          <p:cNvSpPr txBox="1"/>
          <p:nvPr/>
        </p:nvSpPr>
        <p:spPr>
          <a:xfrm>
            <a:off x="905256" y="2139696"/>
            <a:ext cx="3282696" cy="137160"/>
          </a:xfrm>
          <a:prstGeom prst="rect">
            <a:avLst/>
          </a:prstGeom>
          <a:noFill/>
          <a:ln/>
        </p:spPr>
        <p:txBody>
          <a:bodyPr wrap="square" lIns="0" tIns="0" rIns="0" bIns="0" rtlCol="0" anchor="ctr"/>
          <a:lstStyle/>
          <a:p>
            <a:pPr marL="0" indent="0">
              <a:buNone/>
            </a:pPr>
            <a:r>
              <a:rPr lang="en-US" sz="780" b="1" kern="0" spc="30" dirty="0">
                <a:solidFill>
                  <a:srgbClr val="E6007E"/>
                </a:solidFill>
                <a:latin typeface="Calibri" pitchFamily="34" charset="0"/>
                <a:ea typeface="Calibri" pitchFamily="34" charset="-122"/>
                <a:cs typeface="Calibri" pitchFamily="34" charset="-120"/>
              </a:rPr>
              <a:t>SEPT 2026</a:t>
            </a:r>
            <a:endParaRPr lang="en-US" sz="750" dirty="0"/>
          </a:p>
        </p:txBody>
      </p:sp>
      <p:sp>
        <p:nvSpPr>
          <p:cNvPr id="22" name="Text 20"/>
          <p:cNvSpPr txBox="1"/>
          <p:nvPr/>
        </p:nvSpPr>
        <p:spPr>
          <a:xfrm>
            <a:off x="905256" y="2267712"/>
            <a:ext cx="3282696" cy="201168"/>
          </a:xfrm>
          <a:prstGeom prst="rect">
            <a:avLst/>
          </a:prstGeom>
          <a:noFill/>
          <a:ln/>
        </p:spPr>
        <p:txBody>
          <a:bodyPr wrap="square" lIns="0" tIns="0" rIns="0" bIns="0" rtlCol="0" anchor="ctr"/>
          <a:lstStyle/>
          <a:p>
            <a:pPr marL="0" indent="0">
              <a:buNone/>
            </a:pPr>
            <a:r>
              <a:rPr lang="en-US" sz="1050" b="1" dirty="0">
                <a:solidFill>
                  <a:srgbClr val="241934"/>
                </a:solidFill>
                <a:latin typeface="Calibri" pitchFamily="34" charset="0"/>
                <a:ea typeface="Calibri" pitchFamily="34" charset="-122"/>
                <a:cs typeface="Calibri" pitchFamily="34" charset="-120"/>
              </a:rPr>
              <a:t>ADIMEM Acquires Aquaporin's Membrane Platform</a:t>
            </a:r>
            <a:endParaRPr lang="en-US" sz="1050" dirty="0"/>
          </a:p>
        </p:txBody>
      </p:sp>
      <p:sp>
        <p:nvSpPr>
          <p:cNvPr id="23" name="Text 21"/>
          <p:cNvSpPr txBox="1"/>
          <p:nvPr/>
        </p:nvSpPr>
        <p:spPr>
          <a:xfrm>
            <a:off x="905256" y="2468880"/>
            <a:ext cx="3282696" cy="448056"/>
          </a:xfrm>
          <a:prstGeom prst="rect">
            <a:avLst/>
          </a:prstGeom>
          <a:noFill/>
          <a:ln/>
        </p:spPr>
        <p:txBody>
          <a:bodyPr wrap="square" lIns="0" tIns="0" rIns="0" bIns="0" rtlCol="0" anchor="t"/>
          <a:lstStyle/>
          <a:p>
            <a:pPr marL="0" indent="0">
              <a:lnSpc>
                <a:spcPct val="102000"/>
              </a:lnSpc>
              <a:buNone/>
            </a:pPr>
            <a:r>
              <a:rPr lang="en-US" sz="800" dirty="0">
                <a:solidFill>
                  <a:srgbClr val="5A5566"/>
                </a:solidFill>
                <a:latin typeface="Calibri" pitchFamily="34" charset="0"/>
                <a:ea typeface="Calibri" pitchFamily="34" charset="-122"/>
                <a:cs typeface="Calibri" pitchFamily="34" charset="-120"/>
              </a:rPr>
              <a:t>ADIMEM Technologies acquired an advanced  Reverse Osmosis (RO)/Nanofiltration (NF) membrane manufacturing platform from Aquaporin, Denmark, relocating it to Sayakha — deepening vertical integration.</a:t>
            </a:r>
            <a:endParaRPr lang="en-US" sz="800" dirty="0"/>
          </a:p>
        </p:txBody>
      </p:sp>
      <p:sp>
        <p:nvSpPr>
          <p:cNvPr id="24" name="Shape 22"/>
          <p:cNvSpPr/>
          <p:nvPr/>
        </p:nvSpPr>
        <p:spPr>
          <a:xfrm>
            <a:off x="402336" y="3035808"/>
            <a:ext cx="3904488" cy="868680"/>
          </a:xfrm>
          <a:prstGeom prst="rect">
            <a:avLst/>
          </a:prstGeom>
          <a:solidFill>
            <a:srgbClr val="FFFFFF"/>
          </a:solidFill>
          <a:ln w="9525">
            <a:solidFill>
              <a:srgbClr val="F0D6E8"/>
            </a:solidFill>
            <a:prstDash val="solid"/>
          </a:ln>
        </p:spPr>
        <p:txBody>
          <a:bodyPr tIns="18288" bIns="18288"/>
          <a:lstStyle/>
          <a:p>
            <a:endParaRPr dirty="0"/>
          </a:p>
        </p:txBody>
      </p:sp>
      <p:sp>
        <p:nvSpPr>
          <p:cNvPr id="25" name="Shape 23"/>
          <p:cNvSpPr/>
          <p:nvPr/>
        </p:nvSpPr>
        <p:spPr>
          <a:xfrm>
            <a:off x="512064" y="3145536"/>
            <a:ext cx="256032" cy="256032"/>
          </a:xfrm>
          <a:prstGeom prst="ellipse">
            <a:avLst/>
          </a:prstGeom>
          <a:solidFill>
            <a:srgbClr val="E6007E"/>
          </a:solidFill>
          <a:ln/>
        </p:spPr>
        <p:txBody>
          <a:bodyPr tIns="18288" bIns="18288"/>
          <a:lstStyle/>
          <a:p>
            <a:endParaRPr dirty="0"/>
          </a:p>
        </p:txBody>
      </p:sp>
      <p:sp>
        <p:nvSpPr>
          <p:cNvPr id="26" name="Text 24"/>
          <p:cNvSpPr txBox="1"/>
          <p:nvPr/>
        </p:nvSpPr>
        <p:spPr>
          <a:xfrm>
            <a:off x="512064" y="3145536"/>
            <a:ext cx="256032" cy="25603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27" name="Text 25"/>
          <p:cNvSpPr txBox="1"/>
          <p:nvPr/>
        </p:nvSpPr>
        <p:spPr>
          <a:xfrm>
            <a:off x="905256" y="3072384"/>
            <a:ext cx="3282696" cy="137160"/>
          </a:xfrm>
          <a:prstGeom prst="rect">
            <a:avLst/>
          </a:prstGeom>
          <a:noFill/>
          <a:ln/>
        </p:spPr>
        <p:txBody>
          <a:bodyPr wrap="square" lIns="0" tIns="0" rIns="0" bIns="0" rtlCol="0" anchor="ctr"/>
          <a:lstStyle/>
          <a:p>
            <a:pPr marL="0" indent="0">
              <a:buNone/>
            </a:pPr>
            <a:r>
              <a:rPr lang="en-US" sz="780" b="1" kern="0" spc="30" dirty="0">
                <a:solidFill>
                  <a:srgbClr val="E6007E"/>
                </a:solidFill>
                <a:latin typeface="Calibri" pitchFamily="34" charset="0"/>
                <a:ea typeface="Calibri" pitchFamily="34" charset="-122"/>
                <a:cs typeface="Calibri" pitchFamily="34" charset="-120"/>
              </a:rPr>
              <a:t>AUG 2026</a:t>
            </a:r>
            <a:endParaRPr lang="en-US" sz="750" dirty="0"/>
          </a:p>
        </p:txBody>
      </p:sp>
      <p:sp>
        <p:nvSpPr>
          <p:cNvPr id="28" name="Text 26"/>
          <p:cNvSpPr txBox="1"/>
          <p:nvPr/>
        </p:nvSpPr>
        <p:spPr>
          <a:xfrm>
            <a:off x="905256" y="3200400"/>
            <a:ext cx="3282696" cy="201168"/>
          </a:xfrm>
          <a:prstGeom prst="rect">
            <a:avLst/>
          </a:prstGeom>
          <a:noFill/>
          <a:ln/>
        </p:spPr>
        <p:txBody>
          <a:bodyPr wrap="square" lIns="0" tIns="0" rIns="0" bIns="0" rtlCol="0" anchor="ctr"/>
          <a:lstStyle/>
          <a:p>
            <a:pPr marL="0" indent="0">
              <a:buNone/>
            </a:pPr>
            <a:r>
              <a:rPr lang="en-US" sz="1050" b="1" dirty="0">
                <a:solidFill>
                  <a:srgbClr val="241934"/>
                </a:solidFill>
                <a:latin typeface="Calibri" pitchFamily="34" charset="0"/>
                <a:ea typeface="Calibri" pitchFamily="34" charset="-122"/>
                <a:cs typeface="Calibri" pitchFamily="34" charset="-120"/>
              </a:rPr>
              <a:t>Exceptional Q1 FY27 Results</a:t>
            </a:r>
            <a:endParaRPr lang="en-US" sz="1050" dirty="0"/>
          </a:p>
        </p:txBody>
      </p:sp>
      <p:sp>
        <p:nvSpPr>
          <p:cNvPr id="29" name="Text 27"/>
          <p:cNvSpPr txBox="1"/>
          <p:nvPr/>
        </p:nvSpPr>
        <p:spPr>
          <a:xfrm>
            <a:off x="905256" y="3401568"/>
            <a:ext cx="3282696" cy="448056"/>
          </a:xfrm>
          <a:prstGeom prst="rect">
            <a:avLst/>
          </a:prstGeom>
          <a:noFill/>
          <a:ln/>
        </p:spPr>
        <p:txBody>
          <a:bodyPr wrap="square" lIns="0" tIns="0" rIns="0" bIns="0" rtlCol="0" anchor="t"/>
          <a:lstStyle/>
          <a:p>
            <a:pPr marL="0" indent="0">
              <a:lnSpc>
                <a:spcPct val="102000"/>
              </a:lnSpc>
              <a:buNone/>
            </a:pPr>
            <a:r>
              <a:rPr lang="en-US" sz="800" dirty="0">
                <a:solidFill>
                  <a:srgbClr val="5A5566"/>
                </a:solidFill>
                <a:latin typeface="Calibri" pitchFamily="34" charset="0"/>
                <a:ea typeface="Calibri" pitchFamily="34" charset="-122"/>
                <a:cs typeface="Calibri" pitchFamily="34" charset="-120"/>
              </a:rPr>
              <a:t>Revenue ₹51.78 Cr (+37.7% YoY); PAT ₹2.53 Cr (+99.7% YoY); PBT surged ~113% YoY on margin expansion and cost optimisation.</a:t>
            </a:r>
            <a:endParaRPr lang="en-US" sz="800" dirty="0"/>
          </a:p>
        </p:txBody>
      </p:sp>
      <p:sp>
        <p:nvSpPr>
          <p:cNvPr id="30" name="Shape 28"/>
          <p:cNvSpPr/>
          <p:nvPr/>
        </p:nvSpPr>
        <p:spPr>
          <a:xfrm>
            <a:off x="402336" y="3968496"/>
            <a:ext cx="3904488" cy="868680"/>
          </a:xfrm>
          <a:prstGeom prst="rect">
            <a:avLst/>
          </a:prstGeom>
          <a:solidFill>
            <a:srgbClr val="FFFFFF"/>
          </a:solidFill>
          <a:ln w="9525">
            <a:solidFill>
              <a:srgbClr val="F0D6E8"/>
            </a:solidFill>
            <a:prstDash val="solid"/>
          </a:ln>
        </p:spPr>
        <p:txBody>
          <a:bodyPr tIns="18288" bIns="18288"/>
          <a:lstStyle/>
          <a:p>
            <a:endParaRPr dirty="0"/>
          </a:p>
        </p:txBody>
      </p:sp>
      <p:sp>
        <p:nvSpPr>
          <p:cNvPr id="31" name="Shape 29"/>
          <p:cNvSpPr/>
          <p:nvPr/>
        </p:nvSpPr>
        <p:spPr>
          <a:xfrm>
            <a:off x="512064" y="4078224"/>
            <a:ext cx="256032" cy="256032"/>
          </a:xfrm>
          <a:prstGeom prst="ellipse">
            <a:avLst/>
          </a:prstGeom>
          <a:solidFill>
            <a:srgbClr val="E6007E"/>
          </a:solidFill>
          <a:ln/>
        </p:spPr>
        <p:txBody>
          <a:bodyPr tIns="18288" bIns="18288"/>
          <a:lstStyle/>
          <a:p>
            <a:endParaRPr dirty="0"/>
          </a:p>
        </p:txBody>
      </p:sp>
      <p:sp>
        <p:nvSpPr>
          <p:cNvPr id="32" name="Text 30"/>
          <p:cNvSpPr txBox="1"/>
          <p:nvPr/>
        </p:nvSpPr>
        <p:spPr>
          <a:xfrm>
            <a:off x="512064" y="4078224"/>
            <a:ext cx="256032" cy="25603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33" name="Text 31"/>
          <p:cNvSpPr txBox="1"/>
          <p:nvPr/>
        </p:nvSpPr>
        <p:spPr>
          <a:xfrm>
            <a:off x="905256" y="4005072"/>
            <a:ext cx="3282696" cy="137160"/>
          </a:xfrm>
          <a:prstGeom prst="rect">
            <a:avLst/>
          </a:prstGeom>
          <a:noFill/>
          <a:ln/>
        </p:spPr>
        <p:txBody>
          <a:bodyPr wrap="square" lIns="0" tIns="0" rIns="0" bIns="0" rtlCol="0" anchor="ctr"/>
          <a:lstStyle/>
          <a:p>
            <a:pPr marL="0" indent="0">
              <a:buNone/>
            </a:pPr>
            <a:r>
              <a:rPr lang="en-US" sz="780" b="1" kern="0" spc="30" dirty="0">
                <a:solidFill>
                  <a:srgbClr val="E6007E"/>
                </a:solidFill>
                <a:latin typeface="Calibri" pitchFamily="34" charset="0"/>
                <a:ea typeface="Calibri" pitchFamily="34" charset="-122"/>
                <a:cs typeface="Calibri" pitchFamily="34" charset="-120"/>
              </a:rPr>
              <a:t>NOV 2025</a:t>
            </a:r>
            <a:endParaRPr lang="en-US" sz="750" dirty="0"/>
          </a:p>
        </p:txBody>
      </p:sp>
      <p:sp>
        <p:nvSpPr>
          <p:cNvPr id="34" name="Text 32"/>
          <p:cNvSpPr txBox="1"/>
          <p:nvPr/>
        </p:nvSpPr>
        <p:spPr>
          <a:xfrm>
            <a:off x="905256" y="4133088"/>
            <a:ext cx="3282696" cy="201168"/>
          </a:xfrm>
          <a:prstGeom prst="rect">
            <a:avLst/>
          </a:prstGeom>
          <a:noFill/>
          <a:ln/>
        </p:spPr>
        <p:txBody>
          <a:bodyPr wrap="square" lIns="0" tIns="0" rIns="0" bIns="0" rtlCol="0" anchor="ctr"/>
          <a:lstStyle/>
          <a:p>
            <a:pPr marL="0" indent="0">
              <a:buNone/>
            </a:pPr>
            <a:r>
              <a:rPr lang="en-US" sz="1050" b="1" dirty="0">
                <a:solidFill>
                  <a:srgbClr val="241934"/>
                </a:solidFill>
                <a:latin typeface="Calibri" pitchFamily="34" charset="0"/>
                <a:ea typeface="Calibri" pitchFamily="34" charset="-122"/>
                <a:cs typeface="Calibri" pitchFamily="34" charset="-120"/>
              </a:rPr>
              <a:t>Automotive Intermediates Exports started</a:t>
            </a:r>
            <a:endParaRPr lang="en-US" sz="1050" dirty="0"/>
          </a:p>
        </p:txBody>
      </p:sp>
      <p:sp>
        <p:nvSpPr>
          <p:cNvPr id="35" name="Text 33"/>
          <p:cNvSpPr txBox="1"/>
          <p:nvPr/>
        </p:nvSpPr>
        <p:spPr>
          <a:xfrm>
            <a:off x="905256" y="4334256"/>
            <a:ext cx="3282696" cy="448056"/>
          </a:xfrm>
          <a:prstGeom prst="rect">
            <a:avLst/>
          </a:prstGeom>
          <a:noFill/>
          <a:ln/>
        </p:spPr>
        <p:txBody>
          <a:bodyPr wrap="square" lIns="0" tIns="0" rIns="0" bIns="0" rtlCol="0" anchor="t"/>
          <a:lstStyle/>
          <a:p>
            <a:pPr marL="0" indent="0">
              <a:lnSpc>
                <a:spcPct val="102000"/>
              </a:lnSpc>
              <a:buNone/>
            </a:pPr>
            <a:r>
              <a:rPr lang="en-US" sz="800" dirty="0">
                <a:solidFill>
                  <a:srgbClr val="5A5566"/>
                </a:solidFill>
                <a:latin typeface="Calibri" pitchFamily="34" charset="0"/>
                <a:ea typeface="Calibri" pitchFamily="34" charset="-122"/>
                <a:cs typeface="Calibri" pitchFamily="34" charset="-120"/>
              </a:rPr>
              <a:t>Cumulative exports of specialty organic intermediates for automotive coatings/paints crossed Rs 40 million on trial basis, validating the push into high-value chemistries.</a:t>
            </a:r>
            <a:endParaRPr lang="en-US" sz="800" dirty="0"/>
          </a:p>
        </p:txBody>
      </p:sp>
      <p:sp>
        <p:nvSpPr>
          <p:cNvPr id="36" name="Shape 34"/>
          <p:cNvSpPr/>
          <p:nvPr/>
        </p:nvSpPr>
        <p:spPr>
          <a:xfrm>
            <a:off x="4745736" y="1170432"/>
            <a:ext cx="3904488" cy="868680"/>
          </a:xfrm>
          <a:prstGeom prst="rect">
            <a:avLst/>
          </a:prstGeom>
          <a:solidFill>
            <a:srgbClr val="FFFFFF"/>
          </a:solidFill>
          <a:ln w="9525">
            <a:solidFill>
              <a:srgbClr val="CDECEB"/>
            </a:solidFill>
            <a:prstDash val="solid"/>
          </a:ln>
        </p:spPr>
        <p:txBody>
          <a:bodyPr tIns="18288" bIns="18288"/>
          <a:lstStyle/>
          <a:p>
            <a:endParaRPr dirty="0"/>
          </a:p>
        </p:txBody>
      </p:sp>
      <p:sp>
        <p:nvSpPr>
          <p:cNvPr id="37" name="Shape 35"/>
          <p:cNvSpPr/>
          <p:nvPr/>
        </p:nvSpPr>
        <p:spPr>
          <a:xfrm>
            <a:off x="4855464" y="1280160"/>
            <a:ext cx="256032" cy="256032"/>
          </a:xfrm>
          <a:prstGeom prst="ellipse">
            <a:avLst/>
          </a:prstGeom>
          <a:solidFill>
            <a:srgbClr val="00A99D"/>
          </a:solidFill>
          <a:ln/>
        </p:spPr>
        <p:txBody>
          <a:bodyPr tIns="18288" bIns="18288"/>
          <a:lstStyle/>
          <a:p>
            <a:endParaRPr dirty="0"/>
          </a:p>
        </p:txBody>
      </p:sp>
      <p:sp>
        <p:nvSpPr>
          <p:cNvPr id="38" name="Text 36"/>
          <p:cNvSpPr txBox="1"/>
          <p:nvPr/>
        </p:nvSpPr>
        <p:spPr>
          <a:xfrm>
            <a:off x="4855464" y="1280160"/>
            <a:ext cx="256032" cy="25603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39" name="Text 37"/>
          <p:cNvSpPr txBox="1"/>
          <p:nvPr/>
        </p:nvSpPr>
        <p:spPr>
          <a:xfrm>
            <a:off x="5248656" y="1207008"/>
            <a:ext cx="3282696" cy="137160"/>
          </a:xfrm>
          <a:prstGeom prst="rect">
            <a:avLst/>
          </a:prstGeom>
          <a:noFill/>
          <a:ln/>
        </p:spPr>
        <p:txBody>
          <a:bodyPr wrap="square" lIns="0" tIns="0" rIns="0" bIns="0" rtlCol="0" anchor="ctr"/>
          <a:lstStyle/>
          <a:p>
            <a:pPr marL="0" indent="0">
              <a:buNone/>
            </a:pPr>
            <a:r>
              <a:rPr lang="en-US" sz="780" b="1" kern="0" spc="30" dirty="0">
                <a:solidFill>
                  <a:srgbClr val="00A99D"/>
                </a:solidFill>
                <a:latin typeface="Calibri" pitchFamily="34" charset="0"/>
                <a:ea typeface="Calibri" pitchFamily="34" charset="-122"/>
                <a:cs typeface="Calibri" pitchFamily="34" charset="-120"/>
              </a:rPr>
              <a:t>JUN 2026</a:t>
            </a:r>
            <a:endParaRPr lang="en-US" sz="750" dirty="0"/>
          </a:p>
        </p:txBody>
      </p:sp>
      <p:sp>
        <p:nvSpPr>
          <p:cNvPr id="40" name="Text 38"/>
          <p:cNvSpPr txBox="1"/>
          <p:nvPr/>
        </p:nvSpPr>
        <p:spPr>
          <a:xfrm>
            <a:off x="5248656" y="1335024"/>
            <a:ext cx="3282696" cy="201168"/>
          </a:xfrm>
          <a:prstGeom prst="rect">
            <a:avLst/>
          </a:prstGeom>
          <a:noFill/>
          <a:ln/>
        </p:spPr>
        <p:txBody>
          <a:bodyPr wrap="square" lIns="0" tIns="0" rIns="0" bIns="0" rtlCol="0" anchor="ctr"/>
          <a:lstStyle/>
          <a:p>
            <a:pPr marL="0" indent="0">
              <a:buNone/>
            </a:pPr>
            <a:r>
              <a:rPr lang="en-US" sz="1050" b="1" dirty="0">
                <a:solidFill>
                  <a:srgbClr val="241934"/>
                </a:solidFill>
                <a:latin typeface="Calibri" pitchFamily="34" charset="0"/>
                <a:ea typeface="Calibri" pitchFamily="34" charset="-122"/>
                <a:cs typeface="Calibri" pitchFamily="34" charset="-120"/>
              </a:rPr>
              <a:t>Omya Europe Tie-up</a:t>
            </a:r>
            <a:endParaRPr lang="en-US" sz="1050" dirty="0"/>
          </a:p>
        </p:txBody>
      </p:sp>
      <p:sp>
        <p:nvSpPr>
          <p:cNvPr id="41" name="Text 39"/>
          <p:cNvSpPr txBox="1"/>
          <p:nvPr/>
        </p:nvSpPr>
        <p:spPr>
          <a:xfrm>
            <a:off x="5248656" y="1536192"/>
            <a:ext cx="3282696" cy="448056"/>
          </a:xfrm>
          <a:prstGeom prst="rect">
            <a:avLst/>
          </a:prstGeom>
          <a:noFill/>
          <a:ln/>
        </p:spPr>
        <p:txBody>
          <a:bodyPr wrap="square" lIns="0" tIns="0" rIns="0" bIns="0" rtlCol="0" anchor="t"/>
          <a:lstStyle/>
          <a:p>
            <a:pPr marL="0" indent="0">
              <a:lnSpc>
                <a:spcPct val="102000"/>
              </a:lnSpc>
              <a:buNone/>
            </a:pPr>
            <a:r>
              <a:rPr lang="en-US" sz="800" dirty="0">
                <a:solidFill>
                  <a:srgbClr val="5A5566"/>
                </a:solidFill>
                <a:latin typeface="Calibri" pitchFamily="34" charset="0"/>
                <a:ea typeface="Calibri" pitchFamily="34" charset="-122"/>
                <a:cs typeface="Calibri" pitchFamily="34" charset="-120"/>
              </a:rPr>
              <a:t>Exclusive distribution deal with Omya — a global specialty materials leader — for the SunTone®/SunCoat® range across 8 European markets (UK, Norway &amp; 6 others).</a:t>
            </a:r>
            <a:endParaRPr lang="en-US" sz="800" dirty="0"/>
          </a:p>
        </p:txBody>
      </p:sp>
      <p:sp>
        <p:nvSpPr>
          <p:cNvPr id="42" name="Shape 40"/>
          <p:cNvSpPr/>
          <p:nvPr/>
        </p:nvSpPr>
        <p:spPr>
          <a:xfrm>
            <a:off x="4745736" y="2103120"/>
            <a:ext cx="3904488" cy="868680"/>
          </a:xfrm>
          <a:prstGeom prst="rect">
            <a:avLst/>
          </a:prstGeom>
          <a:solidFill>
            <a:srgbClr val="FFFFFF"/>
          </a:solidFill>
          <a:ln w="9525">
            <a:solidFill>
              <a:srgbClr val="CDECEB"/>
            </a:solidFill>
            <a:prstDash val="solid"/>
          </a:ln>
        </p:spPr>
        <p:txBody>
          <a:bodyPr tIns="18288" bIns="18288"/>
          <a:lstStyle/>
          <a:p>
            <a:endParaRPr dirty="0"/>
          </a:p>
        </p:txBody>
      </p:sp>
      <p:sp>
        <p:nvSpPr>
          <p:cNvPr id="43" name="Shape 41"/>
          <p:cNvSpPr/>
          <p:nvPr/>
        </p:nvSpPr>
        <p:spPr>
          <a:xfrm>
            <a:off x="4855464" y="2212848"/>
            <a:ext cx="256032" cy="256032"/>
          </a:xfrm>
          <a:prstGeom prst="ellipse">
            <a:avLst/>
          </a:prstGeom>
          <a:solidFill>
            <a:srgbClr val="00A99D"/>
          </a:solidFill>
          <a:ln/>
        </p:spPr>
        <p:txBody>
          <a:bodyPr tIns="18288" bIns="18288"/>
          <a:lstStyle/>
          <a:p>
            <a:endParaRPr dirty="0"/>
          </a:p>
        </p:txBody>
      </p:sp>
      <p:sp>
        <p:nvSpPr>
          <p:cNvPr id="44" name="Text 42"/>
          <p:cNvSpPr txBox="1"/>
          <p:nvPr/>
        </p:nvSpPr>
        <p:spPr>
          <a:xfrm>
            <a:off x="4855464" y="2212848"/>
            <a:ext cx="256032" cy="25603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6</a:t>
            </a:r>
            <a:endParaRPr lang="en-US" sz="1200" dirty="0"/>
          </a:p>
        </p:txBody>
      </p:sp>
      <p:sp>
        <p:nvSpPr>
          <p:cNvPr id="45" name="Text 43"/>
          <p:cNvSpPr txBox="1"/>
          <p:nvPr/>
        </p:nvSpPr>
        <p:spPr>
          <a:xfrm>
            <a:off x="5248656" y="2139696"/>
            <a:ext cx="3282696" cy="137160"/>
          </a:xfrm>
          <a:prstGeom prst="rect">
            <a:avLst/>
          </a:prstGeom>
          <a:noFill/>
          <a:ln/>
        </p:spPr>
        <p:txBody>
          <a:bodyPr wrap="square" lIns="0" tIns="0" rIns="0" bIns="0" rtlCol="0" anchor="ctr"/>
          <a:lstStyle/>
          <a:p>
            <a:pPr marL="0" indent="0">
              <a:buNone/>
            </a:pPr>
            <a:r>
              <a:rPr lang="en-US" sz="780" b="1" kern="0" spc="30" dirty="0">
                <a:solidFill>
                  <a:srgbClr val="00A99D"/>
                </a:solidFill>
                <a:latin typeface="Calibri" pitchFamily="34" charset="0"/>
                <a:ea typeface="Calibri" pitchFamily="34" charset="-122"/>
                <a:cs typeface="Calibri" pitchFamily="34" charset="-120"/>
              </a:rPr>
              <a:t>OCT 2025</a:t>
            </a:r>
            <a:endParaRPr lang="en-US" sz="750" dirty="0"/>
          </a:p>
        </p:txBody>
      </p:sp>
      <p:sp>
        <p:nvSpPr>
          <p:cNvPr id="46" name="Text 44"/>
          <p:cNvSpPr txBox="1"/>
          <p:nvPr/>
        </p:nvSpPr>
        <p:spPr>
          <a:xfrm>
            <a:off x="5248656" y="2267712"/>
            <a:ext cx="3282696" cy="201168"/>
          </a:xfrm>
          <a:prstGeom prst="rect">
            <a:avLst/>
          </a:prstGeom>
          <a:noFill/>
          <a:ln/>
        </p:spPr>
        <p:txBody>
          <a:bodyPr wrap="square" lIns="0" tIns="0" rIns="0" bIns="0" rtlCol="0" anchor="ctr"/>
          <a:lstStyle/>
          <a:p>
            <a:pPr marL="0" indent="0">
              <a:buNone/>
            </a:pPr>
            <a:r>
              <a:rPr lang="en-US" sz="1050" b="1" dirty="0">
                <a:solidFill>
                  <a:srgbClr val="241934"/>
                </a:solidFill>
                <a:latin typeface="Calibri" pitchFamily="34" charset="0"/>
                <a:ea typeface="Calibri" pitchFamily="34" charset="-122"/>
                <a:cs typeface="Calibri" pitchFamily="34" charset="-120"/>
              </a:rPr>
              <a:t>Preferential Allotment</a:t>
            </a:r>
            <a:endParaRPr lang="en-US" sz="1050" dirty="0"/>
          </a:p>
        </p:txBody>
      </p:sp>
      <p:sp>
        <p:nvSpPr>
          <p:cNvPr id="47" name="Text 45"/>
          <p:cNvSpPr txBox="1"/>
          <p:nvPr/>
        </p:nvSpPr>
        <p:spPr>
          <a:xfrm>
            <a:off x="5248656" y="2468880"/>
            <a:ext cx="3282696" cy="448056"/>
          </a:xfrm>
          <a:prstGeom prst="rect">
            <a:avLst/>
          </a:prstGeom>
          <a:noFill/>
          <a:ln/>
        </p:spPr>
        <p:txBody>
          <a:bodyPr wrap="square" lIns="0" tIns="0" rIns="0" bIns="0" rtlCol="0" anchor="t"/>
          <a:lstStyle/>
          <a:p>
            <a:pPr marL="0" indent="0">
              <a:lnSpc>
                <a:spcPct val="102000"/>
              </a:lnSpc>
              <a:buNone/>
            </a:pPr>
            <a:r>
              <a:rPr lang="en-US" sz="800" dirty="0">
                <a:solidFill>
                  <a:srgbClr val="5A5566"/>
                </a:solidFill>
                <a:latin typeface="Calibri" pitchFamily="34" charset="0"/>
                <a:ea typeface="Calibri" pitchFamily="34" charset="-122"/>
                <a:cs typeface="Calibri" pitchFamily="34" charset="-120"/>
              </a:rPr>
              <a:t>₹27.54 Cr raised via preferential allotment of shares at ₹211/share to 19 non-promoter investors, to fund expansion and membrane diversification — no added debt.</a:t>
            </a:r>
            <a:endParaRPr lang="en-US" sz="800" dirty="0"/>
          </a:p>
        </p:txBody>
      </p:sp>
      <p:sp>
        <p:nvSpPr>
          <p:cNvPr id="48" name="Shape 46"/>
          <p:cNvSpPr/>
          <p:nvPr/>
        </p:nvSpPr>
        <p:spPr>
          <a:xfrm>
            <a:off x="4745736" y="3035808"/>
            <a:ext cx="3904488" cy="868680"/>
          </a:xfrm>
          <a:prstGeom prst="rect">
            <a:avLst/>
          </a:prstGeom>
          <a:solidFill>
            <a:srgbClr val="FFFFFF"/>
          </a:solidFill>
          <a:ln w="9525">
            <a:solidFill>
              <a:srgbClr val="CDECEB"/>
            </a:solidFill>
            <a:prstDash val="solid"/>
          </a:ln>
        </p:spPr>
        <p:txBody>
          <a:bodyPr tIns="18288" bIns="18288"/>
          <a:lstStyle/>
          <a:p>
            <a:endParaRPr dirty="0"/>
          </a:p>
        </p:txBody>
      </p:sp>
      <p:sp>
        <p:nvSpPr>
          <p:cNvPr id="49" name="Shape 47"/>
          <p:cNvSpPr/>
          <p:nvPr/>
        </p:nvSpPr>
        <p:spPr>
          <a:xfrm>
            <a:off x="4855464" y="3145536"/>
            <a:ext cx="256032" cy="256032"/>
          </a:xfrm>
          <a:prstGeom prst="ellipse">
            <a:avLst/>
          </a:prstGeom>
          <a:solidFill>
            <a:srgbClr val="00A99D"/>
          </a:solidFill>
          <a:ln/>
        </p:spPr>
        <p:txBody>
          <a:bodyPr tIns="18288" bIns="18288"/>
          <a:lstStyle/>
          <a:p>
            <a:endParaRPr dirty="0"/>
          </a:p>
        </p:txBody>
      </p:sp>
      <p:sp>
        <p:nvSpPr>
          <p:cNvPr id="50" name="Text 48"/>
          <p:cNvSpPr txBox="1"/>
          <p:nvPr/>
        </p:nvSpPr>
        <p:spPr>
          <a:xfrm>
            <a:off x="4855464" y="3145536"/>
            <a:ext cx="256032" cy="25603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7</a:t>
            </a:r>
            <a:endParaRPr lang="en-US" sz="1200" dirty="0"/>
          </a:p>
        </p:txBody>
      </p:sp>
      <p:sp>
        <p:nvSpPr>
          <p:cNvPr id="51" name="Text 49"/>
          <p:cNvSpPr txBox="1"/>
          <p:nvPr/>
        </p:nvSpPr>
        <p:spPr>
          <a:xfrm>
            <a:off x="5248656" y="3072384"/>
            <a:ext cx="3282696" cy="137160"/>
          </a:xfrm>
          <a:prstGeom prst="rect">
            <a:avLst/>
          </a:prstGeom>
          <a:noFill/>
          <a:ln/>
        </p:spPr>
        <p:txBody>
          <a:bodyPr wrap="square" lIns="0" tIns="0" rIns="0" bIns="0" rtlCol="0" anchor="ctr"/>
          <a:lstStyle/>
          <a:p>
            <a:pPr marL="0" indent="0">
              <a:buNone/>
            </a:pPr>
            <a:r>
              <a:rPr lang="en-US" sz="780" b="1" kern="0" spc="30" dirty="0">
                <a:solidFill>
                  <a:srgbClr val="00A99D"/>
                </a:solidFill>
                <a:latin typeface="Calibri" pitchFamily="34" charset="0"/>
                <a:ea typeface="Calibri" pitchFamily="34" charset="-122"/>
                <a:cs typeface="Calibri" pitchFamily="34" charset="-120"/>
              </a:rPr>
              <a:t>MAR 2025</a:t>
            </a:r>
            <a:endParaRPr lang="en-US" sz="750" dirty="0"/>
          </a:p>
        </p:txBody>
      </p:sp>
      <p:sp>
        <p:nvSpPr>
          <p:cNvPr id="52" name="Text 50"/>
          <p:cNvSpPr txBox="1"/>
          <p:nvPr/>
        </p:nvSpPr>
        <p:spPr>
          <a:xfrm>
            <a:off x="5248656" y="3200400"/>
            <a:ext cx="3282696" cy="201168"/>
          </a:xfrm>
          <a:prstGeom prst="rect">
            <a:avLst/>
          </a:prstGeom>
          <a:noFill/>
          <a:ln/>
        </p:spPr>
        <p:txBody>
          <a:bodyPr wrap="square" lIns="0" tIns="0" rIns="0" bIns="0" rtlCol="0" anchor="ctr"/>
          <a:lstStyle/>
          <a:p>
            <a:pPr marL="0" indent="0">
              <a:buNone/>
            </a:pPr>
            <a:r>
              <a:rPr lang="en-US" sz="1050" b="1" dirty="0">
                <a:solidFill>
                  <a:srgbClr val="241934"/>
                </a:solidFill>
                <a:latin typeface="Calibri" pitchFamily="34" charset="0"/>
                <a:ea typeface="Calibri" pitchFamily="34" charset="-122"/>
                <a:cs typeface="Calibri" pitchFamily="34" charset="-120"/>
              </a:rPr>
              <a:t>Rights Issue</a:t>
            </a:r>
            <a:endParaRPr lang="en-US" sz="1050" dirty="0"/>
          </a:p>
        </p:txBody>
      </p:sp>
      <p:sp>
        <p:nvSpPr>
          <p:cNvPr id="53" name="Text 51"/>
          <p:cNvSpPr txBox="1"/>
          <p:nvPr/>
        </p:nvSpPr>
        <p:spPr>
          <a:xfrm>
            <a:off x="5248656" y="3401568"/>
            <a:ext cx="3282696" cy="448056"/>
          </a:xfrm>
          <a:prstGeom prst="rect">
            <a:avLst/>
          </a:prstGeom>
          <a:noFill/>
          <a:ln/>
        </p:spPr>
        <p:txBody>
          <a:bodyPr wrap="square" lIns="0" tIns="0" rIns="0" bIns="0" rtlCol="0" anchor="t"/>
          <a:lstStyle/>
          <a:p>
            <a:pPr marL="0" indent="0">
              <a:lnSpc>
                <a:spcPct val="102000"/>
              </a:lnSpc>
              <a:buNone/>
            </a:pPr>
            <a:r>
              <a:rPr lang="en-US" sz="800" dirty="0">
                <a:solidFill>
                  <a:srgbClr val="5A5566"/>
                </a:solidFill>
                <a:latin typeface="Calibri" pitchFamily="34" charset="0"/>
                <a:ea typeface="Calibri" pitchFamily="34" charset="-122"/>
                <a:cs typeface="Calibri" pitchFamily="34" charset="-120"/>
              </a:rPr>
              <a:t>₹20.41 Cr raised via rights issue of 44.37 lakh shares at ₹46/share (1 share for every 3 held), further strengthening the balance sheet.</a:t>
            </a:r>
            <a:endParaRPr lang="en-US" sz="800" dirty="0"/>
          </a:p>
        </p:txBody>
      </p:sp>
      <p:sp>
        <p:nvSpPr>
          <p:cNvPr id="54" name="Shape 52"/>
          <p:cNvSpPr/>
          <p:nvPr/>
        </p:nvSpPr>
        <p:spPr>
          <a:xfrm>
            <a:off x="4745736" y="3968496"/>
            <a:ext cx="3904488" cy="685800"/>
          </a:xfrm>
          <a:prstGeom prst="rect">
            <a:avLst/>
          </a:prstGeom>
          <a:solidFill>
            <a:srgbClr val="FFFFFF"/>
          </a:solidFill>
          <a:ln w="12700">
            <a:solidFill>
              <a:srgbClr val="00A99D"/>
            </a:solidFill>
            <a:prstDash val="dash"/>
          </a:ln>
        </p:spPr>
        <p:txBody>
          <a:bodyPr tIns="18288" bIns="18288"/>
          <a:lstStyle/>
          <a:p>
            <a:endParaRPr dirty="0"/>
          </a:p>
        </p:txBody>
      </p:sp>
      <p:sp>
        <p:nvSpPr>
          <p:cNvPr id="55" name="Text 53"/>
          <p:cNvSpPr txBox="1"/>
          <p:nvPr/>
        </p:nvSpPr>
        <p:spPr>
          <a:xfrm>
            <a:off x="4873752" y="4023360"/>
            <a:ext cx="3648456" cy="201168"/>
          </a:xfrm>
          <a:prstGeom prst="rect">
            <a:avLst/>
          </a:prstGeom>
          <a:noFill/>
          <a:ln/>
        </p:spPr>
        <p:txBody>
          <a:bodyPr wrap="square" lIns="0" tIns="0" rIns="0" bIns="0" rtlCol="0" anchor="ctr"/>
          <a:lstStyle/>
          <a:p>
            <a:pPr marL="0" indent="0">
              <a:buNone/>
            </a:pPr>
            <a:r>
              <a:rPr lang="en-US" sz="1100" b="1" dirty="0">
                <a:solidFill>
                  <a:srgbClr val="00A99D"/>
                </a:solidFill>
                <a:latin typeface="Calibri" pitchFamily="34" charset="0"/>
                <a:ea typeface="Calibri" pitchFamily="34" charset="-122"/>
                <a:cs typeface="Calibri" pitchFamily="34" charset="-120"/>
              </a:rPr>
              <a:t>Total Equity Raised: ~₹47.95 Cr</a:t>
            </a:r>
            <a:endParaRPr lang="en-US" sz="1100" dirty="0"/>
          </a:p>
        </p:txBody>
      </p:sp>
      <p:sp>
        <p:nvSpPr>
          <p:cNvPr id="56" name="Text 54"/>
          <p:cNvSpPr txBox="1"/>
          <p:nvPr/>
        </p:nvSpPr>
        <p:spPr>
          <a:xfrm>
            <a:off x="4873752" y="4215384"/>
            <a:ext cx="3648456" cy="292608"/>
          </a:xfrm>
          <a:prstGeom prst="rect">
            <a:avLst/>
          </a:prstGeom>
          <a:noFill/>
          <a:ln/>
        </p:spPr>
        <p:txBody>
          <a:bodyPr wrap="square" lIns="0" tIns="0" rIns="0" bIns="0" rtlCol="0" anchor="t"/>
          <a:lstStyle/>
          <a:p>
            <a:pPr marL="0" indent="0">
              <a:buNone/>
            </a:pPr>
            <a:r>
              <a:rPr lang="en-US" sz="820" dirty="0">
                <a:solidFill>
                  <a:srgbClr val="5A5566"/>
                </a:solidFill>
                <a:latin typeface="Calibri" pitchFamily="34" charset="0"/>
                <a:ea typeface="Calibri" pitchFamily="34" charset="-122"/>
                <a:cs typeface="Calibri" pitchFamily="34" charset="-120"/>
              </a:rPr>
              <a:t>Combined proceeds from the preferential allotment and rights issue, deployed toward capacity expansion and membrane diversification — with no incremental debt.</a:t>
            </a:r>
            <a:endParaRPr lang="en-US" sz="820" dirty="0"/>
          </a:p>
        </p:txBody>
      </p:sp>
      <p:sp>
        <p:nvSpPr>
          <p:cNvPr id="57" name="Shape 55"/>
          <p:cNvSpPr/>
          <p:nvPr/>
        </p:nvSpPr>
        <p:spPr>
          <a:xfrm>
            <a:off x="0" y="4983480"/>
            <a:ext cx="9144000" cy="164592"/>
          </a:xfrm>
          <a:prstGeom prst="rect">
            <a:avLst/>
          </a:prstGeom>
          <a:solidFill>
            <a:srgbClr val="241934"/>
          </a:solidFill>
          <a:ln/>
        </p:spPr>
        <p:txBody>
          <a:bodyPr tIns="18288" bIns="18288"/>
          <a:lstStyle/>
          <a:p>
            <a:endParaRPr dirty="0"/>
          </a:p>
        </p:txBody>
      </p:sp>
      <p:sp>
        <p:nvSpPr>
          <p:cNvPr id="58" name="Text 56"/>
          <p:cNvSpPr txBox="1"/>
          <p:nvPr/>
        </p:nvSpPr>
        <p:spPr>
          <a:xfrm>
            <a:off x="228600" y="4983480"/>
            <a:ext cx="6400800" cy="164592"/>
          </a:xfrm>
          <a:prstGeom prst="rect">
            <a:avLst/>
          </a:prstGeom>
          <a:noFill/>
          <a:ln/>
        </p:spPr>
        <p:txBody>
          <a:bodyPr wrap="square" lIns="0" tIns="0" rIns="0" bIns="0" rtlCol="0" anchor="ctr"/>
          <a:lstStyle/>
          <a:p>
            <a:pPr marL="0" indent="0">
              <a:buNone/>
            </a:pPr>
            <a:r>
              <a:rPr lang="en-US" sz="78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50" dirty="0">
              <a:solidFill>
                <a:schemeClr val="bg1"/>
              </a:solidFill>
            </a:endParaRPr>
          </a:p>
        </p:txBody>
      </p:sp>
      <p:sp>
        <p:nvSpPr>
          <p:cNvPr id="59" name="Text 57"/>
          <p:cNvSpPr txBox="1"/>
          <p:nvPr/>
        </p:nvSpPr>
        <p:spPr>
          <a:xfrm>
            <a:off x="8434393" y="4983480"/>
            <a:ext cx="640080" cy="164592"/>
          </a:xfrm>
          <a:prstGeom prst="rect">
            <a:avLst/>
          </a:prstGeom>
          <a:noFill/>
          <a:ln/>
        </p:spPr>
        <p:txBody>
          <a:bodyPr wrap="square" lIns="0" tIns="0" rIns="0" bIns="0" rtlCol="0" anchor="ctr"/>
          <a:lstStyle/>
          <a:p>
            <a:pPr marL="0" indent="0" algn="r">
              <a:buNone/>
            </a:pPr>
            <a:r>
              <a:rPr lang="en-US" sz="780" dirty="0">
                <a:solidFill>
                  <a:schemeClr val="bg1"/>
                </a:solidFill>
                <a:latin typeface="Calibri" pitchFamily="34" charset="0"/>
                <a:ea typeface="Calibri" pitchFamily="34" charset="-122"/>
                <a:cs typeface="Calibri" pitchFamily="34" charset="-120"/>
              </a:rPr>
              <a:t>10/ 27</a:t>
            </a:r>
            <a:endParaRPr lang="en-US" sz="750" dirty="0">
              <a:solidFill>
                <a:schemeClr val="bg1"/>
              </a:solidFill>
            </a:endParaRPr>
          </a:p>
        </p:txBody>
      </p:sp>
      <p:pic>
        <p:nvPicPr>
          <p:cNvPr id="63" name="Picture 62">
            <a:extLst>
              <a:ext uri="{FF2B5EF4-FFF2-40B4-BE49-F238E27FC236}">
                <a16:creationId xmlns:a16="http://schemas.microsoft.com/office/drawing/2014/main" id="{CC24A94E-3C89-2C92-703A-35CE3BC42E85}"/>
              </a:ext>
            </a:extLst>
          </p:cNvPr>
          <p:cNvPicPr>
            <a:picLocks noChangeAspect="1"/>
          </p:cNvPicPr>
          <p:nvPr/>
        </p:nvPicPr>
        <p:blipFill>
          <a:blip r:embed="rId3"/>
          <a:stretch>
            <a:fillRect/>
          </a:stretch>
        </p:blipFill>
        <p:spPr>
          <a:xfrm>
            <a:off x="5967567" y="17931"/>
            <a:ext cx="1393353" cy="5153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639AB-DE51-5385-C13B-BBD53AC8534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F6DB0F79-DC93-AE8E-0B33-FF434332BE7B}"/>
              </a:ext>
            </a:extLst>
          </p:cNvPr>
          <p:cNvSpPr/>
          <p:nvPr/>
        </p:nvSpPr>
        <p:spPr>
          <a:xfrm>
            <a:off x="5943600" y="457200"/>
            <a:ext cx="3017520" cy="4114800"/>
          </a:xfrm>
          <a:prstGeom prst="rect">
            <a:avLst/>
          </a:prstGeom>
          <a:noFill/>
          <a:ln/>
        </p:spPr>
        <p:txBody>
          <a:bodyPr wrap="square" lIns="0" tIns="0" rIns="0" bIns="0" rtlCol="0" anchor="ctr"/>
          <a:lstStyle/>
          <a:p>
            <a:pPr marL="0" indent="0" algn="ctr">
              <a:buNone/>
            </a:pPr>
            <a:r>
              <a:rPr lang="en-US" sz="20000" b="1" dirty="0">
                <a:solidFill>
                  <a:srgbClr val="3D0D1C"/>
                </a:solidFill>
                <a:latin typeface="Calibri" pitchFamily="34" charset="0"/>
                <a:ea typeface="Calibri" pitchFamily="34" charset="-122"/>
                <a:cs typeface="Calibri" pitchFamily="34" charset="-120"/>
              </a:rPr>
              <a:t>03</a:t>
            </a:r>
            <a:endParaRPr lang="en-US" sz="20000" dirty="0"/>
          </a:p>
        </p:txBody>
      </p:sp>
      <p:sp>
        <p:nvSpPr>
          <p:cNvPr id="3" name="Shape 1">
            <a:extLst>
              <a:ext uri="{FF2B5EF4-FFF2-40B4-BE49-F238E27FC236}">
                <a16:creationId xmlns:a16="http://schemas.microsoft.com/office/drawing/2014/main" id="{1C421DE6-7790-F62F-755B-920E4B784703}"/>
              </a:ext>
            </a:extLst>
          </p:cNvPr>
          <p:cNvSpPr/>
          <p:nvPr/>
        </p:nvSpPr>
        <p:spPr>
          <a:xfrm>
            <a:off x="548640" y="1463040"/>
            <a:ext cx="73152" cy="2194560"/>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a:extLst>
              <a:ext uri="{FF2B5EF4-FFF2-40B4-BE49-F238E27FC236}">
                <a16:creationId xmlns:a16="http://schemas.microsoft.com/office/drawing/2014/main" id="{2087A3D2-7259-061D-2FED-C85F02EE8C44}"/>
              </a:ext>
            </a:extLst>
          </p:cNvPr>
          <p:cNvSpPr/>
          <p:nvPr/>
        </p:nvSpPr>
        <p:spPr>
          <a:xfrm>
            <a:off x="749808" y="1463040"/>
            <a:ext cx="5943600" cy="2194560"/>
          </a:xfrm>
          <a:prstGeom prst="rect">
            <a:avLst/>
          </a:prstGeom>
          <a:noFill/>
          <a:ln/>
        </p:spPr>
        <p:txBody>
          <a:bodyPr wrap="square" lIns="0" tIns="0" rIns="0" bIns="0" rtlCol="0" anchor="ctr"/>
          <a:lstStyle/>
          <a:p>
            <a:pPr marL="0" indent="0">
              <a:buNone/>
            </a:pPr>
            <a:r>
              <a:rPr lang="en-US" sz="3800" b="1" dirty="0">
                <a:solidFill>
                  <a:srgbClr val="7030A0"/>
                </a:solidFill>
                <a:latin typeface="Calibri" pitchFamily="34" charset="0"/>
                <a:ea typeface="Calibri" pitchFamily="34" charset="-122"/>
                <a:cs typeface="Calibri" pitchFamily="34" charset="-120"/>
              </a:rPr>
              <a:t>Q1 FY27</a:t>
            </a:r>
            <a:endParaRPr lang="en-US" sz="3800" dirty="0">
              <a:solidFill>
                <a:srgbClr val="7030A0"/>
              </a:solidFill>
            </a:endParaRPr>
          </a:p>
          <a:p>
            <a:pPr marL="0" indent="0">
              <a:buNone/>
            </a:pPr>
            <a:r>
              <a:rPr lang="en-US" sz="3800" b="1" dirty="0">
                <a:solidFill>
                  <a:srgbClr val="7030A0"/>
                </a:solidFill>
                <a:latin typeface="Calibri" pitchFamily="34" charset="0"/>
                <a:ea typeface="Calibri" pitchFamily="34" charset="-122"/>
                <a:cs typeface="Calibri" pitchFamily="34" charset="-120"/>
              </a:rPr>
              <a:t>Financial Performance</a:t>
            </a:r>
            <a:endParaRPr lang="en-US" sz="3800" dirty="0">
              <a:solidFill>
                <a:srgbClr val="7030A0"/>
              </a:solidFill>
            </a:endParaRPr>
          </a:p>
        </p:txBody>
      </p:sp>
      <p:sp>
        <p:nvSpPr>
          <p:cNvPr id="5" name="Shape 3">
            <a:extLst>
              <a:ext uri="{FF2B5EF4-FFF2-40B4-BE49-F238E27FC236}">
                <a16:creationId xmlns:a16="http://schemas.microsoft.com/office/drawing/2014/main" id="{C03B10ED-0259-7333-9CA2-ADEE22C1E2E8}"/>
              </a:ext>
            </a:extLst>
          </p:cNvPr>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6" name="Text 4">
            <a:extLst>
              <a:ext uri="{FF2B5EF4-FFF2-40B4-BE49-F238E27FC236}">
                <a16:creationId xmlns:a16="http://schemas.microsoft.com/office/drawing/2014/main" id="{5701D8F1-585F-BEEE-7727-B8D71BF58CDA}"/>
              </a:ext>
            </a:extLst>
          </p:cNvPr>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rgbClr val="6B5B72"/>
                </a:solidFill>
                <a:latin typeface="Calibri" pitchFamily="34" charset="0"/>
                <a:ea typeface="Calibri" pitchFamily="34" charset="-122"/>
                <a:cs typeface="Calibri" pitchFamily="34" charset="-120"/>
              </a:rPr>
              <a:t>Vipul Organics Limited  |  Investor Presentation  |  Q1 FY2026-27</a:t>
            </a:r>
            <a:endParaRPr lang="en-US" sz="700" dirty="0"/>
          </a:p>
        </p:txBody>
      </p:sp>
      <p:sp>
        <p:nvSpPr>
          <p:cNvPr id="7" name="Text 5">
            <a:extLst>
              <a:ext uri="{FF2B5EF4-FFF2-40B4-BE49-F238E27FC236}">
                <a16:creationId xmlns:a16="http://schemas.microsoft.com/office/drawing/2014/main" id="{5DFEACB1-E017-6596-0B05-5567B78C15A6}"/>
              </a:ext>
            </a:extLst>
          </p:cNvPr>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rgbClr val="6B5B72"/>
                </a:solidFill>
                <a:latin typeface="Calibri" pitchFamily="34" charset="0"/>
                <a:ea typeface="Calibri" pitchFamily="34" charset="-122"/>
                <a:cs typeface="Calibri" pitchFamily="34" charset="-120"/>
              </a:rPr>
              <a:t> / </a:t>
            </a:r>
            <a:endParaRPr lang="en-US" sz="700" dirty="0"/>
          </a:p>
        </p:txBody>
      </p:sp>
      <p:sp>
        <p:nvSpPr>
          <p:cNvPr id="8" name="Shape 6">
            <a:extLst>
              <a:ext uri="{FF2B5EF4-FFF2-40B4-BE49-F238E27FC236}">
                <a16:creationId xmlns:a16="http://schemas.microsoft.com/office/drawing/2014/main" id="{C3E289DE-0E14-6D1A-108D-1EC4FCD82119}"/>
              </a:ext>
            </a:extLst>
          </p:cNvPr>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9" name="Text 7">
            <a:extLst>
              <a:ext uri="{FF2B5EF4-FFF2-40B4-BE49-F238E27FC236}">
                <a16:creationId xmlns:a16="http://schemas.microsoft.com/office/drawing/2014/main" id="{92E0326B-57B0-B9B6-9A04-17E3E91FA13A}"/>
              </a:ext>
            </a:extLst>
          </p:cNvPr>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10" name="Text 8">
            <a:extLst>
              <a:ext uri="{FF2B5EF4-FFF2-40B4-BE49-F238E27FC236}">
                <a16:creationId xmlns:a16="http://schemas.microsoft.com/office/drawing/2014/main" id="{0BA5EE38-A50F-BC72-574F-7A4570E12C54}"/>
              </a:ext>
            </a:extLst>
          </p:cNvPr>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11 / 2</a:t>
            </a:r>
            <a:endParaRPr lang="en-US" sz="700" dirty="0">
              <a:solidFill>
                <a:schemeClr val="bg1"/>
              </a:solidFill>
            </a:endParaRPr>
          </a:p>
        </p:txBody>
      </p:sp>
      <p:pic>
        <p:nvPicPr>
          <p:cNvPr id="14" name="Picture 13">
            <a:extLst>
              <a:ext uri="{FF2B5EF4-FFF2-40B4-BE49-F238E27FC236}">
                <a16:creationId xmlns:a16="http://schemas.microsoft.com/office/drawing/2014/main" id="{A0A54BB4-1DF9-65BE-7BF0-BFA5A84ED085}"/>
              </a:ext>
            </a:extLst>
          </p:cNvPr>
          <p:cNvPicPr>
            <a:picLocks noChangeAspect="1"/>
          </p:cNvPicPr>
          <p:nvPr/>
        </p:nvPicPr>
        <p:blipFill>
          <a:blip r:embed="rId3"/>
          <a:stretch>
            <a:fillRect/>
          </a:stretch>
        </p:blipFill>
        <p:spPr>
          <a:xfrm>
            <a:off x="6460096" y="123444"/>
            <a:ext cx="1393353" cy="515350"/>
          </a:xfrm>
          <a:prstGeom prst="rect">
            <a:avLst/>
          </a:prstGeom>
        </p:spPr>
      </p:pic>
    </p:spTree>
    <p:extLst>
      <p:ext uri="{BB962C8B-B14F-4D97-AF65-F5344CB8AC3E}">
        <p14:creationId xmlns:p14="http://schemas.microsoft.com/office/powerpoint/2010/main" val="1727319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9">
    <p:bg>
      <p:bgPr>
        <a:solidFill>
          <a:srgbClr val="FAFAFA"/>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2D1B2E"/>
          </a:solidFill>
          <a:ln w="12700">
            <a:solidFill>
              <a:srgbClr val="2D1B2E"/>
            </a:solidFill>
            <a:prstDash val="solid"/>
          </a:ln>
        </p:spPr>
        <p:txBody>
          <a:bodyPr tIns="18288" bIns="18288"/>
          <a:lstStyle/>
          <a:p>
            <a:endParaRPr dirty="0"/>
          </a:p>
        </p:txBody>
      </p:sp>
      <p:sp>
        <p:nvSpPr>
          <p:cNvPr id="3" name="Shape 1"/>
          <p:cNvSpPr/>
          <p:nvPr/>
        </p:nvSpPr>
        <p:spPr>
          <a:xfrm>
            <a:off x="0" y="0"/>
            <a:ext cx="50292" cy="658368"/>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p:cNvSpPr/>
          <p:nvPr/>
        </p:nvSpPr>
        <p:spPr>
          <a:xfrm>
            <a:off x="164592" y="64008"/>
            <a:ext cx="6858000" cy="530352"/>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Q1 FY27 Financial Highlights — Quarter Ended Jun 2026</a:t>
            </a:r>
            <a:endParaRPr lang="en-US" sz="1800" dirty="0"/>
          </a:p>
        </p:txBody>
      </p:sp>
      <p:sp>
        <p:nvSpPr>
          <p:cNvPr id="5" name="Shape 3"/>
          <p:cNvSpPr/>
          <p:nvPr/>
        </p:nvSpPr>
        <p:spPr>
          <a:xfrm>
            <a:off x="7818120" y="128016"/>
            <a:ext cx="1188720" cy="384048"/>
          </a:xfrm>
          <a:prstGeom prst="rect">
            <a:avLst/>
          </a:prstGeom>
          <a:solidFill>
            <a:srgbClr val="CC0066"/>
          </a:solidFill>
          <a:ln w="12700">
            <a:solidFill>
              <a:srgbClr val="CC0066"/>
            </a:solidFill>
            <a:prstDash val="solid"/>
          </a:ln>
        </p:spPr>
        <p:txBody>
          <a:bodyPr tIns="18288" bIns="18288"/>
          <a:lstStyle/>
          <a:p>
            <a:endParaRPr dirty="0"/>
          </a:p>
        </p:txBody>
      </p:sp>
      <p:sp>
        <p:nvSpPr>
          <p:cNvPr id="6" name="Text 4"/>
          <p:cNvSpPr/>
          <p:nvPr/>
        </p:nvSpPr>
        <p:spPr>
          <a:xfrm>
            <a:off x="7818120" y="128016"/>
            <a:ext cx="1188720" cy="384048"/>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Q1 FY27</a:t>
            </a:r>
            <a:endParaRPr lang="en-US" sz="900" dirty="0"/>
          </a:p>
        </p:txBody>
      </p:sp>
      <p:sp>
        <p:nvSpPr>
          <p:cNvPr id="7" name="Shape 5"/>
          <p:cNvSpPr/>
          <p:nvPr/>
        </p:nvSpPr>
        <p:spPr>
          <a:xfrm>
            <a:off x="164592" y="822960"/>
            <a:ext cx="1600200" cy="1463040"/>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8" name="Shape 6"/>
          <p:cNvSpPr/>
          <p:nvPr/>
        </p:nvSpPr>
        <p:spPr>
          <a:xfrm>
            <a:off x="164592" y="822960"/>
            <a:ext cx="54864" cy="1463040"/>
          </a:xfrm>
          <a:prstGeom prst="rect">
            <a:avLst/>
          </a:prstGeom>
          <a:solidFill>
            <a:srgbClr val="CC0066"/>
          </a:solidFill>
          <a:ln w="12700">
            <a:solidFill>
              <a:srgbClr val="CC0066"/>
            </a:solidFill>
            <a:prstDash val="solid"/>
          </a:ln>
        </p:spPr>
        <p:txBody>
          <a:bodyPr tIns="18288" bIns="18288"/>
          <a:lstStyle/>
          <a:p>
            <a:endParaRPr dirty="0"/>
          </a:p>
        </p:txBody>
      </p:sp>
      <p:sp>
        <p:nvSpPr>
          <p:cNvPr id="9" name="Text 7"/>
          <p:cNvSpPr/>
          <p:nvPr/>
        </p:nvSpPr>
        <p:spPr>
          <a:xfrm>
            <a:off x="292608" y="932688"/>
            <a:ext cx="1417320" cy="760781"/>
          </a:xfrm>
          <a:prstGeom prst="rect">
            <a:avLst/>
          </a:prstGeom>
          <a:noFill/>
          <a:ln/>
        </p:spPr>
        <p:txBody>
          <a:bodyPr wrap="square" lIns="0" tIns="0" rIns="0" bIns="0" rtlCol="0" anchor="b"/>
          <a:lstStyle/>
          <a:p>
            <a:pPr marL="0" indent="0">
              <a:buNone/>
            </a:pPr>
            <a:r>
              <a:rPr lang="en-US" sz="2600" b="1" dirty="0">
                <a:solidFill>
                  <a:srgbClr val="CC0066"/>
                </a:solidFill>
                <a:latin typeface="Calibri" pitchFamily="34" charset="0"/>
                <a:ea typeface="Calibri" pitchFamily="34" charset="-122"/>
                <a:cs typeface="Calibri" pitchFamily="34" charset="-120"/>
              </a:rPr>
              <a:t>₹51.78 Cr</a:t>
            </a:r>
            <a:endParaRPr lang="en-US" sz="2600" dirty="0"/>
          </a:p>
        </p:txBody>
      </p:sp>
      <p:sp>
        <p:nvSpPr>
          <p:cNvPr id="10" name="Text 8"/>
          <p:cNvSpPr/>
          <p:nvPr/>
        </p:nvSpPr>
        <p:spPr>
          <a:xfrm>
            <a:off x="292608" y="1642262"/>
            <a:ext cx="1417320" cy="380390"/>
          </a:xfrm>
          <a:prstGeom prst="rect">
            <a:avLst/>
          </a:prstGeom>
          <a:noFill/>
          <a:ln/>
        </p:spPr>
        <p:txBody>
          <a:bodyPr wrap="square" lIns="0" tIns="0" rIns="0" bIns="0" rtlCol="0" anchor="t"/>
          <a:lstStyle/>
          <a:p>
            <a:pPr marL="0" indent="0">
              <a:buNone/>
            </a:pPr>
            <a:r>
              <a:rPr lang="en-US" sz="950" b="1" dirty="0">
                <a:solidFill>
                  <a:srgbClr val="2D1B2E"/>
                </a:solidFill>
                <a:latin typeface="Calibri" pitchFamily="34" charset="0"/>
                <a:ea typeface="Calibri" pitchFamily="34" charset="-122"/>
                <a:cs typeface="Calibri" pitchFamily="34" charset="-120"/>
              </a:rPr>
              <a:t>Net Revenue</a:t>
            </a:r>
            <a:endParaRPr lang="en-US" sz="950" dirty="0"/>
          </a:p>
        </p:txBody>
      </p:sp>
      <p:sp>
        <p:nvSpPr>
          <p:cNvPr id="11" name="Text 9"/>
          <p:cNvSpPr/>
          <p:nvPr/>
        </p:nvSpPr>
        <p:spPr>
          <a:xfrm>
            <a:off x="292608" y="2022653"/>
            <a:ext cx="1417320" cy="263347"/>
          </a:xfrm>
          <a:prstGeom prst="rect">
            <a:avLst/>
          </a:prstGeom>
          <a:noFill/>
          <a:ln/>
        </p:spPr>
        <p:txBody>
          <a:bodyPr wrap="square" lIns="0" tIns="0" rIns="0" bIns="0" rtlCol="0" anchor="t"/>
          <a:lstStyle/>
          <a:p>
            <a:pPr marL="0" indent="0">
              <a:buNone/>
            </a:pPr>
            <a:r>
              <a:rPr lang="en-US" sz="780" dirty="0">
                <a:solidFill>
                  <a:srgbClr val="6B5B72"/>
                </a:solidFill>
                <a:latin typeface="Calibri" pitchFamily="34" charset="0"/>
                <a:ea typeface="Calibri" pitchFamily="34" charset="-122"/>
                <a:cs typeface="Calibri" pitchFamily="34" charset="-120"/>
              </a:rPr>
              <a:t>+37.7% YoY  |  -0.8% QoQ</a:t>
            </a:r>
            <a:endParaRPr lang="en-US" sz="750" dirty="0"/>
          </a:p>
        </p:txBody>
      </p:sp>
      <p:sp>
        <p:nvSpPr>
          <p:cNvPr id="12" name="Shape 10"/>
          <p:cNvSpPr/>
          <p:nvPr/>
        </p:nvSpPr>
        <p:spPr>
          <a:xfrm>
            <a:off x="1929384" y="822960"/>
            <a:ext cx="1600200" cy="1463040"/>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13" name="Shape 11"/>
          <p:cNvSpPr/>
          <p:nvPr/>
        </p:nvSpPr>
        <p:spPr>
          <a:xfrm>
            <a:off x="1929384" y="822960"/>
            <a:ext cx="54864" cy="1463040"/>
          </a:xfrm>
          <a:prstGeom prst="rect">
            <a:avLst/>
          </a:prstGeom>
          <a:solidFill>
            <a:srgbClr val="00A99D"/>
          </a:solidFill>
          <a:ln w="12700">
            <a:solidFill>
              <a:srgbClr val="00A99D"/>
            </a:solidFill>
            <a:prstDash val="solid"/>
          </a:ln>
        </p:spPr>
        <p:txBody>
          <a:bodyPr tIns="18288" bIns="18288"/>
          <a:lstStyle/>
          <a:p>
            <a:endParaRPr dirty="0"/>
          </a:p>
        </p:txBody>
      </p:sp>
      <p:sp>
        <p:nvSpPr>
          <p:cNvPr id="14" name="Text 12"/>
          <p:cNvSpPr/>
          <p:nvPr/>
        </p:nvSpPr>
        <p:spPr>
          <a:xfrm>
            <a:off x="2057400" y="932688"/>
            <a:ext cx="1417320" cy="760781"/>
          </a:xfrm>
          <a:prstGeom prst="rect">
            <a:avLst/>
          </a:prstGeom>
          <a:noFill/>
          <a:ln/>
        </p:spPr>
        <p:txBody>
          <a:bodyPr wrap="square" lIns="0" tIns="0" rIns="0" bIns="0" rtlCol="0" anchor="b"/>
          <a:lstStyle/>
          <a:p>
            <a:pPr marL="0" indent="0">
              <a:buNone/>
            </a:pPr>
            <a:r>
              <a:rPr lang="en-US" sz="2600" b="1" dirty="0">
                <a:solidFill>
                  <a:srgbClr val="00A99D"/>
                </a:solidFill>
                <a:latin typeface="Calibri" pitchFamily="34" charset="0"/>
                <a:ea typeface="Calibri" pitchFamily="34" charset="-122"/>
                <a:cs typeface="Calibri" pitchFamily="34" charset="-120"/>
              </a:rPr>
              <a:t>₹2.53 Cr</a:t>
            </a:r>
            <a:endParaRPr lang="en-US" sz="2600" dirty="0"/>
          </a:p>
        </p:txBody>
      </p:sp>
      <p:sp>
        <p:nvSpPr>
          <p:cNvPr id="15" name="Text 13"/>
          <p:cNvSpPr/>
          <p:nvPr/>
        </p:nvSpPr>
        <p:spPr>
          <a:xfrm>
            <a:off x="2057400" y="1642262"/>
            <a:ext cx="1417320" cy="380390"/>
          </a:xfrm>
          <a:prstGeom prst="rect">
            <a:avLst/>
          </a:prstGeom>
          <a:noFill/>
          <a:ln/>
        </p:spPr>
        <p:txBody>
          <a:bodyPr wrap="square" lIns="0" tIns="0" rIns="0" bIns="0" rtlCol="0" anchor="t"/>
          <a:lstStyle/>
          <a:p>
            <a:pPr marL="0" indent="0">
              <a:buNone/>
            </a:pPr>
            <a:r>
              <a:rPr lang="en-US" sz="950" b="1" dirty="0">
                <a:solidFill>
                  <a:srgbClr val="2D1B2E"/>
                </a:solidFill>
                <a:latin typeface="Calibri" pitchFamily="34" charset="0"/>
                <a:ea typeface="Calibri" pitchFamily="34" charset="-122"/>
                <a:cs typeface="Calibri" pitchFamily="34" charset="-120"/>
              </a:rPr>
              <a:t>Profit After Tax</a:t>
            </a:r>
            <a:endParaRPr lang="en-US" sz="950" dirty="0"/>
          </a:p>
        </p:txBody>
      </p:sp>
      <p:sp>
        <p:nvSpPr>
          <p:cNvPr id="16" name="Text 14"/>
          <p:cNvSpPr/>
          <p:nvPr/>
        </p:nvSpPr>
        <p:spPr>
          <a:xfrm>
            <a:off x="2057400" y="2022653"/>
            <a:ext cx="1417320" cy="263347"/>
          </a:xfrm>
          <a:prstGeom prst="rect">
            <a:avLst/>
          </a:prstGeom>
          <a:noFill/>
          <a:ln/>
        </p:spPr>
        <p:txBody>
          <a:bodyPr wrap="square" lIns="0" tIns="0" rIns="0" bIns="0" rtlCol="0" anchor="t"/>
          <a:lstStyle/>
          <a:p>
            <a:pPr marL="0" indent="0">
              <a:buNone/>
            </a:pPr>
            <a:r>
              <a:rPr lang="en-US" sz="780" dirty="0">
                <a:solidFill>
                  <a:srgbClr val="6B5B72"/>
                </a:solidFill>
                <a:latin typeface="Calibri" pitchFamily="34" charset="0"/>
                <a:ea typeface="Calibri" pitchFamily="34" charset="-122"/>
                <a:cs typeface="Calibri" pitchFamily="34" charset="-120"/>
              </a:rPr>
              <a:t>+99.7% YoY  |  +27.8% QoQ</a:t>
            </a:r>
            <a:endParaRPr lang="en-US" sz="750" dirty="0"/>
          </a:p>
        </p:txBody>
      </p:sp>
      <p:sp>
        <p:nvSpPr>
          <p:cNvPr id="17" name="Shape 15"/>
          <p:cNvSpPr/>
          <p:nvPr/>
        </p:nvSpPr>
        <p:spPr>
          <a:xfrm>
            <a:off x="3694176" y="822960"/>
            <a:ext cx="1600200" cy="1463040"/>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18" name="Shape 16"/>
          <p:cNvSpPr/>
          <p:nvPr/>
        </p:nvSpPr>
        <p:spPr>
          <a:xfrm>
            <a:off x="3694176" y="822960"/>
            <a:ext cx="54864" cy="1463040"/>
          </a:xfrm>
          <a:prstGeom prst="rect">
            <a:avLst/>
          </a:prstGeom>
          <a:solidFill>
            <a:srgbClr val="CC0066"/>
          </a:solidFill>
          <a:ln w="12700">
            <a:solidFill>
              <a:srgbClr val="CC0066"/>
            </a:solidFill>
            <a:prstDash val="solid"/>
          </a:ln>
        </p:spPr>
        <p:txBody>
          <a:bodyPr tIns="18288" bIns="18288"/>
          <a:lstStyle/>
          <a:p>
            <a:endParaRPr dirty="0"/>
          </a:p>
        </p:txBody>
      </p:sp>
      <p:sp>
        <p:nvSpPr>
          <p:cNvPr id="19" name="Text 17"/>
          <p:cNvSpPr/>
          <p:nvPr/>
        </p:nvSpPr>
        <p:spPr>
          <a:xfrm>
            <a:off x="3822192" y="932688"/>
            <a:ext cx="1417320" cy="760781"/>
          </a:xfrm>
          <a:prstGeom prst="rect">
            <a:avLst/>
          </a:prstGeom>
          <a:noFill/>
          <a:ln/>
        </p:spPr>
        <p:txBody>
          <a:bodyPr wrap="square" lIns="0" tIns="0" rIns="0" bIns="0" rtlCol="0" anchor="b"/>
          <a:lstStyle/>
          <a:p>
            <a:pPr marL="0" indent="0">
              <a:buNone/>
            </a:pPr>
            <a:r>
              <a:rPr lang="en-US" sz="2600" b="1" dirty="0">
                <a:solidFill>
                  <a:srgbClr val="CC0066"/>
                </a:solidFill>
                <a:latin typeface="Calibri" pitchFamily="34" charset="0"/>
                <a:ea typeface="Calibri" pitchFamily="34" charset="-122"/>
                <a:cs typeface="Calibri" pitchFamily="34" charset="-120"/>
              </a:rPr>
              <a:t>₹3.45 Cr</a:t>
            </a:r>
            <a:endParaRPr lang="en-US" sz="2600" dirty="0"/>
          </a:p>
        </p:txBody>
      </p:sp>
      <p:sp>
        <p:nvSpPr>
          <p:cNvPr id="20" name="Text 18"/>
          <p:cNvSpPr/>
          <p:nvPr/>
        </p:nvSpPr>
        <p:spPr>
          <a:xfrm>
            <a:off x="3822192" y="1642262"/>
            <a:ext cx="1417320" cy="380390"/>
          </a:xfrm>
          <a:prstGeom prst="rect">
            <a:avLst/>
          </a:prstGeom>
          <a:noFill/>
          <a:ln/>
        </p:spPr>
        <p:txBody>
          <a:bodyPr wrap="square" lIns="0" tIns="0" rIns="0" bIns="0" rtlCol="0" anchor="t"/>
          <a:lstStyle/>
          <a:p>
            <a:pPr marL="0" indent="0">
              <a:buNone/>
            </a:pPr>
            <a:r>
              <a:rPr lang="en-US" sz="950" b="1" dirty="0">
                <a:solidFill>
                  <a:srgbClr val="2D1B2E"/>
                </a:solidFill>
                <a:latin typeface="Calibri" pitchFamily="34" charset="0"/>
                <a:ea typeface="Calibri" pitchFamily="34" charset="-122"/>
                <a:cs typeface="Calibri" pitchFamily="34" charset="-120"/>
              </a:rPr>
              <a:t>Profit Before Tax</a:t>
            </a:r>
            <a:endParaRPr lang="en-US" sz="950" dirty="0"/>
          </a:p>
        </p:txBody>
      </p:sp>
      <p:sp>
        <p:nvSpPr>
          <p:cNvPr id="21" name="Text 19"/>
          <p:cNvSpPr/>
          <p:nvPr/>
        </p:nvSpPr>
        <p:spPr>
          <a:xfrm>
            <a:off x="3822192" y="2022653"/>
            <a:ext cx="1417320" cy="263347"/>
          </a:xfrm>
          <a:prstGeom prst="rect">
            <a:avLst/>
          </a:prstGeom>
          <a:noFill/>
          <a:ln/>
        </p:spPr>
        <p:txBody>
          <a:bodyPr wrap="square" lIns="0" tIns="0" rIns="0" bIns="0" rtlCol="0" anchor="t"/>
          <a:lstStyle/>
          <a:p>
            <a:pPr marL="0" indent="0">
              <a:buNone/>
            </a:pPr>
            <a:r>
              <a:rPr lang="en-US" sz="780" dirty="0">
                <a:solidFill>
                  <a:srgbClr val="6B5B72"/>
                </a:solidFill>
                <a:latin typeface="Calibri" pitchFamily="34" charset="0"/>
                <a:ea typeface="Calibri" pitchFamily="34" charset="-122"/>
                <a:cs typeface="Calibri" pitchFamily="34" charset="-120"/>
              </a:rPr>
              <a:t>+112.9% YoY vs ₹1.62 Cr</a:t>
            </a:r>
            <a:endParaRPr lang="en-US" sz="750" dirty="0"/>
          </a:p>
        </p:txBody>
      </p:sp>
      <p:sp>
        <p:nvSpPr>
          <p:cNvPr id="22" name="Shape 20"/>
          <p:cNvSpPr/>
          <p:nvPr/>
        </p:nvSpPr>
        <p:spPr>
          <a:xfrm>
            <a:off x="5458968" y="822960"/>
            <a:ext cx="1600200" cy="1463040"/>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23" name="Shape 21"/>
          <p:cNvSpPr/>
          <p:nvPr/>
        </p:nvSpPr>
        <p:spPr>
          <a:xfrm>
            <a:off x="5458968" y="822960"/>
            <a:ext cx="54864" cy="1463040"/>
          </a:xfrm>
          <a:prstGeom prst="rect">
            <a:avLst/>
          </a:prstGeom>
          <a:solidFill>
            <a:srgbClr val="00A99D"/>
          </a:solidFill>
          <a:ln w="12700">
            <a:solidFill>
              <a:srgbClr val="00A99D"/>
            </a:solidFill>
            <a:prstDash val="solid"/>
          </a:ln>
        </p:spPr>
        <p:txBody>
          <a:bodyPr tIns="18288" bIns="18288"/>
          <a:lstStyle/>
          <a:p>
            <a:endParaRPr dirty="0"/>
          </a:p>
        </p:txBody>
      </p:sp>
      <p:sp>
        <p:nvSpPr>
          <p:cNvPr id="24" name="Text 22"/>
          <p:cNvSpPr/>
          <p:nvPr/>
        </p:nvSpPr>
        <p:spPr>
          <a:xfrm>
            <a:off x="5586984" y="932688"/>
            <a:ext cx="1417320" cy="760781"/>
          </a:xfrm>
          <a:prstGeom prst="rect">
            <a:avLst/>
          </a:prstGeom>
          <a:noFill/>
          <a:ln/>
        </p:spPr>
        <p:txBody>
          <a:bodyPr wrap="square" lIns="0" tIns="0" rIns="0" bIns="0" rtlCol="0" anchor="b"/>
          <a:lstStyle/>
          <a:p>
            <a:pPr marL="0" indent="0">
              <a:buNone/>
            </a:pPr>
            <a:r>
              <a:rPr lang="en-US" sz="2600" b="1" dirty="0">
                <a:solidFill>
                  <a:srgbClr val="00A99D"/>
                </a:solidFill>
                <a:latin typeface="Calibri" pitchFamily="34" charset="0"/>
                <a:ea typeface="Calibri" pitchFamily="34" charset="-122"/>
                <a:cs typeface="Calibri" pitchFamily="34" charset="-120"/>
              </a:rPr>
              <a:t>9.6%</a:t>
            </a:r>
            <a:endParaRPr lang="en-US" sz="2600" dirty="0"/>
          </a:p>
        </p:txBody>
      </p:sp>
      <p:sp>
        <p:nvSpPr>
          <p:cNvPr id="25" name="Text 23"/>
          <p:cNvSpPr/>
          <p:nvPr/>
        </p:nvSpPr>
        <p:spPr>
          <a:xfrm>
            <a:off x="5586984" y="1642262"/>
            <a:ext cx="1417320" cy="380390"/>
          </a:xfrm>
          <a:prstGeom prst="rect">
            <a:avLst/>
          </a:prstGeom>
          <a:noFill/>
          <a:ln/>
        </p:spPr>
        <p:txBody>
          <a:bodyPr wrap="square" lIns="0" tIns="0" rIns="0" bIns="0" rtlCol="0" anchor="t"/>
          <a:lstStyle/>
          <a:p>
            <a:pPr marL="0" indent="0">
              <a:buNone/>
            </a:pPr>
            <a:r>
              <a:rPr lang="en-US" sz="950" b="1" dirty="0">
                <a:solidFill>
                  <a:srgbClr val="2D1B2E"/>
                </a:solidFill>
                <a:latin typeface="Calibri" pitchFamily="34" charset="0"/>
                <a:ea typeface="Calibri" pitchFamily="34" charset="-122"/>
                <a:cs typeface="Calibri" pitchFamily="34" charset="-120"/>
              </a:rPr>
              <a:t>Operating Margin</a:t>
            </a:r>
            <a:endParaRPr lang="en-US" sz="950" dirty="0"/>
          </a:p>
        </p:txBody>
      </p:sp>
      <p:sp>
        <p:nvSpPr>
          <p:cNvPr id="26" name="Text 24"/>
          <p:cNvSpPr/>
          <p:nvPr/>
        </p:nvSpPr>
        <p:spPr>
          <a:xfrm>
            <a:off x="5586984" y="2022653"/>
            <a:ext cx="1417320" cy="263347"/>
          </a:xfrm>
          <a:prstGeom prst="rect">
            <a:avLst/>
          </a:prstGeom>
          <a:noFill/>
          <a:ln/>
        </p:spPr>
        <p:txBody>
          <a:bodyPr wrap="square" lIns="0" tIns="0" rIns="0" bIns="0" rtlCol="0" anchor="t"/>
          <a:lstStyle/>
          <a:p>
            <a:pPr marL="0" indent="0">
              <a:buNone/>
            </a:pPr>
            <a:r>
              <a:rPr lang="en-US" sz="780" dirty="0">
                <a:solidFill>
                  <a:srgbClr val="6B5B72"/>
                </a:solidFill>
                <a:latin typeface="Calibri" pitchFamily="34" charset="0"/>
                <a:ea typeface="Calibri" pitchFamily="34" charset="-122"/>
                <a:cs typeface="Calibri" pitchFamily="34" charset="-120"/>
              </a:rPr>
              <a:t>Margins expanding on Sayakha ramp-up</a:t>
            </a:r>
            <a:endParaRPr lang="en-US" sz="750" dirty="0"/>
          </a:p>
        </p:txBody>
      </p:sp>
      <p:sp>
        <p:nvSpPr>
          <p:cNvPr id="27" name="Shape 25"/>
          <p:cNvSpPr/>
          <p:nvPr/>
        </p:nvSpPr>
        <p:spPr>
          <a:xfrm>
            <a:off x="7223760" y="822960"/>
            <a:ext cx="1600200" cy="1463040"/>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28" name="Shape 26"/>
          <p:cNvSpPr/>
          <p:nvPr/>
        </p:nvSpPr>
        <p:spPr>
          <a:xfrm>
            <a:off x="7223760" y="822960"/>
            <a:ext cx="54864" cy="1463040"/>
          </a:xfrm>
          <a:prstGeom prst="rect">
            <a:avLst/>
          </a:prstGeom>
          <a:solidFill>
            <a:srgbClr val="CC0066"/>
          </a:solidFill>
          <a:ln w="12700">
            <a:solidFill>
              <a:srgbClr val="CC0066"/>
            </a:solidFill>
            <a:prstDash val="solid"/>
          </a:ln>
        </p:spPr>
        <p:txBody>
          <a:bodyPr tIns="18288" bIns="18288"/>
          <a:lstStyle/>
          <a:p>
            <a:endParaRPr dirty="0"/>
          </a:p>
        </p:txBody>
      </p:sp>
      <p:sp>
        <p:nvSpPr>
          <p:cNvPr id="29" name="Text 27"/>
          <p:cNvSpPr/>
          <p:nvPr/>
        </p:nvSpPr>
        <p:spPr>
          <a:xfrm>
            <a:off x="7351776" y="932688"/>
            <a:ext cx="1417320" cy="760781"/>
          </a:xfrm>
          <a:prstGeom prst="rect">
            <a:avLst/>
          </a:prstGeom>
          <a:noFill/>
          <a:ln/>
        </p:spPr>
        <p:txBody>
          <a:bodyPr wrap="square" lIns="0" tIns="0" rIns="0" bIns="0" rtlCol="0" anchor="b"/>
          <a:lstStyle/>
          <a:p>
            <a:pPr marL="0" indent="0">
              <a:buNone/>
            </a:pPr>
            <a:r>
              <a:rPr lang="en-US" sz="2600" b="1" dirty="0">
                <a:solidFill>
                  <a:srgbClr val="CC0066"/>
                </a:solidFill>
                <a:latin typeface="Calibri" pitchFamily="34" charset="0"/>
                <a:ea typeface="Calibri" pitchFamily="34" charset="-122"/>
                <a:cs typeface="Calibri" pitchFamily="34" charset="-120"/>
              </a:rPr>
              <a:t>₹1.33</a:t>
            </a:r>
            <a:endParaRPr lang="en-US" sz="2600" dirty="0"/>
          </a:p>
        </p:txBody>
      </p:sp>
      <p:sp>
        <p:nvSpPr>
          <p:cNvPr id="30" name="Text 28"/>
          <p:cNvSpPr/>
          <p:nvPr/>
        </p:nvSpPr>
        <p:spPr>
          <a:xfrm>
            <a:off x="7351776" y="1642262"/>
            <a:ext cx="1417320" cy="380390"/>
          </a:xfrm>
          <a:prstGeom prst="rect">
            <a:avLst/>
          </a:prstGeom>
          <a:noFill/>
          <a:ln/>
        </p:spPr>
        <p:txBody>
          <a:bodyPr wrap="square" lIns="0" tIns="0" rIns="0" bIns="0" rtlCol="0" anchor="t"/>
          <a:lstStyle/>
          <a:p>
            <a:pPr marL="0" indent="0">
              <a:buNone/>
            </a:pPr>
            <a:r>
              <a:rPr lang="en-US" sz="950" b="1" dirty="0">
                <a:solidFill>
                  <a:srgbClr val="2D1B2E"/>
                </a:solidFill>
                <a:latin typeface="Calibri" pitchFamily="34" charset="0"/>
                <a:ea typeface="Calibri" pitchFamily="34" charset="-122"/>
                <a:cs typeface="Calibri" pitchFamily="34" charset="-120"/>
              </a:rPr>
              <a:t>EPS (Q1 FY27)</a:t>
            </a:r>
            <a:endParaRPr lang="en-US" sz="950" dirty="0"/>
          </a:p>
        </p:txBody>
      </p:sp>
      <p:sp>
        <p:nvSpPr>
          <p:cNvPr id="31" name="Text 29"/>
          <p:cNvSpPr/>
          <p:nvPr/>
        </p:nvSpPr>
        <p:spPr>
          <a:xfrm>
            <a:off x="7351776" y="2022653"/>
            <a:ext cx="1417320" cy="263347"/>
          </a:xfrm>
          <a:prstGeom prst="rect">
            <a:avLst/>
          </a:prstGeom>
          <a:noFill/>
          <a:ln/>
        </p:spPr>
        <p:txBody>
          <a:bodyPr wrap="square" lIns="0" tIns="0" rIns="0" bIns="0" rtlCol="0" anchor="t"/>
          <a:lstStyle/>
          <a:p>
            <a:pPr marL="0" indent="0">
              <a:buNone/>
            </a:pPr>
            <a:r>
              <a:rPr lang="en-US" sz="780" dirty="0">
                <a:solidFill>
                  <a:srgbClr val="6B5B72"/>
                </a:solidFill>
                <a:latin typeface="Calibri" pitchFamily="34" charset="0"/>
                <a:ea typeface="Calibri" pitchFamily="34" charset="-122"/>
                <a:cs typeface="Calibri" pitchFamily="34" charset="-120"/>
              </a:rPr>
              <a:t>vs ₹0.86 in Q1 FY26</a:t>
            </a:r>
            <a:endParaRPr lang="en-US" sz="750" dirty="0"/>
          </a:p>
        </p:txBody>
      </p:sp>
      <p:sp>
        <p:nvSpPr>
          <p:cNvPr id="32" name="Shape 30"/>
          <p:cNvSpPr/>
          <p:nvPr/>
        </p:nvSpPr>
        <p:spPr>
          <a:xfrm>
            <a:off x="164592" y="2450592"/>
            <a:ext cx="8814816" cy="2377440"/>
          </a:xfrm>
          <a:prstGeom prst="rect">
            <a:avLst/>
          </a:prstGeom>
          <a:solidFill>
            <a:srgbClr val="F9F0FB"/>
          </a:solidFill>
          <a:ln w="12700">
            <a:solidFill>
              <a:srgbClr val="E8D0F0"/>
            </a:solidFill>
            <a:prstDash val="solid"/>
          </a:ln>
        </p:spPr>
        <p:txBody>
          <a:bodyPr tIns="18288" bIns="18288"/>
          <a:lstStyle/>
          <a:p>
            <a:endParaRPr dirty="0"/>
          </a:p>
        </p:txBody>
      </p:sp>
      <p:sp>
        <p:nvSpPr>
          <p:cNvPr id="33" name="Shape 31"/>
          <p:cNvSpPr/>
          <p:nvPr/>
        </p:nvSpPr>
        <p:spPr>
          <a:xfrm>
            <a:off x="164592" y="2450592"/>
            <a:ext cx="8814816" cy="36576"/>
          </a:xfrm>
          <a:prstGeom prst="rect">
            <a:avLst/>
          </a:prstGeom>
          <a:solidFill>
            <a:srgbClr val="CC0066"/>
          </a:solidFill>
          <a:ln w="12700">
            <a:solidFill>
              <a:srgbClr val="CC0066"/>
            </a:solidFill>
            <a:prstDash val="solid"/>
          </a:ln>
        </p:spPr>
        <p:txBody>
          <a:bodyPr tIns="18288" bIns="18288"/>
          <a:lstStyle/>
          <a:p>
            <a:endParaRPr dirty="0"/>
          </a:p>
        </p:txBody>
      </p:sp>
      <p:sp>
        <p:nvSpPr>
          <p:cNvPr id="34" name="Shape 32"/>
          <p:cNvSpPr/>
          <p:nvPr/>
        </p:nvSpPr>
        <p:spPr>
          <a:xfrm>
            <a:off x="256032" y="2487168"/>
            <a:ext cx="1737360" cy="347472"/>
          </a:xfrm>
          <a:prstGeom prst="rect">
            <a:avLst/>
          </a:prstGeom>
          <a:solidFill>
            <a:srgbClr val="3D0D1C"/>
          </a:solidFill>
          <a:ln w="12700">
            <a:solidFill>
              <a:srgbClr val="E8D0F0"/>
            </a:solidFill>
            <a:prstDash val="solid"/>
          </a:ln>
        </p:spPr>
        <p:txBody>
          <a:bodyPr tIns="18288" bIns="18288"/>
          <a:lstStyle/>
          <a:p>
            <a:endParaRPr dirty="0"/>
          </a:p>
        </p:txBody>
      </p:sp>
      <p:sp>
        <p:nvSpPr>
          <p:cNvPr id="35" name="Text 33"/>
          <p:cNvSpPr/>
          <p:nvPr/>
        </p:nvSpPr>
        <p:spPr>
          <a:xfrm>
            <a:off x="301752" y="2487168"/>
            <a:ext cx="1645920" cy="347472"/>
          </a:xfrm>
          <a:prstGeom prst="rect">
            <a:avLst/>
          </a:prstGeom>
          <a:noFill/>
          <a:ln/>
        </p:spPr>
        <p:txBody>
          <a:bodyPr wrap="square" lIns="0" tIns="0" rIns="0" bIns="0" rtlCol="0" anchor="ctr"/>
          <a:lstStyle/>
          <a:p>
            <a:pPr marL="0" indent="0" algn="l">
              <a:buNone/>
            </a:pPr>
            <a:r>
              <a:rPr lang="en-US" sz="850" b="1" dirty="0">
                <a:solidFill>
                  <a:srgbClr val="CC0066"/>
                </a:solidFill>
                <a:latin typeface="Calibri" pitchFamily="34" charset="0"/>
                <a:ea typeface="Calibri" pitchFamily="34" charset="-122"/>
                <a:cs typeface="Calibri" pitchFamily="34" charset="-120"/>
              </a:rPr>
              <a:t>Metric</a:t>
            </a:r>
            <a:endParaRPr lang="en-US" sz="850" dirty="0"/>
          </a:p>
        </p:txBody>
      </p:sp>
      <p:sp>
        <p:nvSpPr>
          <p:cNvPr id="36" name="Shape 34"/>
          <p:cNvSpPr/>
          <p:nvPr/>
        </p:nvSpPr>
        <p:spPr>
          <a:xfrm>
            <a:off x="1993392" y="2487168"/>
            <a:ext cx="1371600" cy="347472"/>
          </a:xfrm>
          <a:prstGeom prst="rect">
            <a:avLst/>
          </a:prstGeom>
          <a:solidFill>
            <a:srgbClr val="3D0D1C"/>
          </a:solidFill>
          <a:ln w="12700">
            <a:solidFill>
              <a:srgbClr val="E8D0F0"/>
            </a:solidFill>
            <a:prstDash val="solid"/>
          </a:ln>
        </p:spPr>
        <p:txBody>
          <a:bodyPr tIns="18288" bIns="18288"/>
          <a:lstStyle/>
          <a:p>
            <a:endParaRPr dirty="0"/>
          </a:p>
        </p:txBody>
      </p:sp>
      <p:sp>
        <p:nvSpPr>
          <p:cNvPr id="37" name="Text 35"/>
          <p:cNvSpPr/>
          <p:nvPr/>
        </p:nvSpPr>
        <p:spPr>
          <a:xfrm>
            <a:off x="2039112" y="2487168"/>
            <a:ext cx="1280160" cy="347472"/>
          </a:xfrm>
          <a:prstGeom prst="rect">
            <a:avLst/>
          </a:prstGeom>
          <a:noFill/>
          <a:ln/>
        </p:spPr>
        <p:txBody>
          <a:bodyPr wrap="square" lIns="0" tIns="0" rIns="0" bIns="0" rtlCol="0" anchor="ctr"/>
          <a:lstStyle/>
          <a:p>
            <a:pPr marL="0" indent="0" algn="ctr">
              <a:buNone/>
            </a:pPr>
            <a:r>
              <a:rPr lang="en-US" sz="850" b="1" dirty="0">
                <a:solidFill>
                  <a:srgbClr val="CC0066"/>
                </a:solidFill>
                <a:latin typeface="Calibri" pitchFamily="34" charset="0"/>
                <a:ea typeface="Calibri" pitchFamily="34" charset="-122"/>
                <a:cs typeface="Calibri" pitchFamily="34" charset="-120"/>
              </a:rPr>
              <a:t>Q1 FY26</a:t>
            </a:r>
            <a:endParaRPr lang="en-US" sz="850" dirty="0"/>
          </a:p>
        </p:txBody>
      </p:sp>
      <p:sp>
        <p:nvSpPr>
          <p:cNvPr id="38" name="Shape 36"/>
          <p:cNvSpPr/>
          <p:nvPr/>
        </p:nvSpPr>
        <p:spPr>
          <a:xfrm>
            <a:off x="3364992" y="2487168"/>
            <a:ext cx="1371600" cy="347472"/>
          </a:xfrm>
          <a:prstGeom prst="rect">
            <a:avLst/>
          </a:prstGeom>
          <a:solidFill>
            <a:srgbClr val="3D0D1C"/>
          </a:solidFill>
          <a:ln w="12700">
            <a:solidFill>
              <a:srgbClr val="E8D0F0"/>
            </a:solidFill>
            <a:prstDash val="solid"/>
          </a:ln>
        </p:spPr>
        <p:txBody>
          <a:bodyPr tIns="18288" bIns="18288"/>
          <a:lstStyle/>
          <a:p>
            <a:endParaRPr dirty="0"/>
          </a:p>
        </p:txBody>
      </p:sp>
      <p:sp>
        <p:nvSpPr>
          <p:cNvPr id="39" name="Text 37"/>
          <p:cNvSpPr/>
          <p:nvPr/>
        </p:nvSpPr>
        <p:spPr>
          <a:xfrm>
            <a:off x="3410712" y="2487168"/>
            <a:ext cx="1280160" cy="347472"/>
          </a:xfrm>
          <a:prstGeom prst="rect">
            <a:avLst/>
          </a:prstGeom>
          <a:noFill/>
          <a:ln/>
        </p:spPr>
        <p:txBody>
          <a:bodyPr wrap="square" lIns="0" tIns="0" rIns="0" bIns="0" rtlCol="0" anchor="ctr"/>
          <a:lstStyle/>
          <a:p>
            <a:pPr marL="0" indent="0" algn="ctr">
              <a:buNone/>
            </a:pPr>
            <a:r>
              <a:rPr lang="en-US" sz="850" b="1" dirty="0">
                <a:solidFill>
                  <a:srgbClr val="CC0066"/>
                </a:solidFill>
                <a:latin typeface="Calibri" pitchFamily="34" charset="0"/>
                <a:ea typeface="Calibri" pitchFamily="34" charset="-122"/>
                <a:cs typeface="Calibri" pitchFamily="34" charset="-120"/>
              </a:rPr>
              <a:t>Q4 FY26</a:t>
            </a:r>
            <a:endParaRPr lang="en-US" sz="850" dirty="0"/>
          </a:p>
        </p:txBody>
      </p:sp>
      <p:sp>
        <p:nvSpPr>
          <p:cNvPr id="40" name="Shape 38"/>
          <p:cNvSpPr/>
          <p:nvPr/>
        </p:nvSpPr>
        <p:spPr>
          <a:xfrm>
            <a:off x="4736592" y="2487168"/>
            <a:ext cx="1371600" cy="347472"/>
          </a:xfrm>
          <a:prstGeom prst="rect">
            <a:avLst/>
          </a:prstGeom>
          <a:solidFill>
            <a:srgbClr val="3D0D1C"/>
          </a:solidFill>
          <a:ln w="12700">
            <a:solidFill>
              <a:srgbClr val="E8D0F0"/>
            </a:solidFill>
            <a:prstDash val="solid"/>
          </a:ln>
        </p:spPr>
        <p:txBody>
          <a:bodyPr tIns="18288" bIns="18288"/>
          <a:lstStyle/>
          <a:p>
            <a:endParaRPr dirty="0"/>
          </a:p>
        </p:txBody>
      </p:sp>
      <p:sp>
        <p:nvSpPr>
          <p:cNvPr id="41" name="Text 39"/>
          <p:cNvSpPr/>
          <p:nvPr/>
        </p:nvSpPr>
        <p:spPr>
          <a:xfrm>
            <a:off x="4782312" y="2487168"/>
            <a:ext cx="1280160" cy="347472"/>
          </a:xfrm>
          <a:prstGeom prst="rect">
            <a:avLst/>
          </a:prstGeom>
          <a:noFill/>
          <a:ln/>
        </p:spPr>
        <p:txBody>
          <a:bodyPr wrap="square" lIns="0" tIns="0" rIns="0" bIns="0" rtlCol="0" anchor="ctr"/>
          <a:lstStyle/>
          <a:p>
            <a:pPr marL="0" indent="0" algn="ctr">
              <a:buNone/>
            </a:pPr>
            <a:r>
              <a:rPr lang="en-US" sz="850" b="1" dirty="0">
                <a:solidFill>
                  <a:srgbClr val="CC0066"/>
                </a:solidFill>
                <a:latin typeface="Calibri" pitchFamily="34" charset="0"/>
                <a:ea typeface="Calibri" pitchFamily="34" charset="-122"/>
                <a:cs typeface="Calibri" pitchFamily="34" charset="-120"/>
              </a:rPr>
              <a:t>Q1 FY27</a:t>
            </a:r>
            <a:endParaRPr lang="en-US" sz="850" dirty="0"/>
          </a:p>
        </p:txBody>
      </p:sp>
      <p:sp>
        <p:nvSpPr>
          <p:cNvPr id="42" name="Shape 40"/>
          <p:cNvSpPr/>
          <p:nvPr/>
        </p:nvSpPr>
        <p:spPr>
          <a:xfrm>
            <a:off x="6108192" y="2487168"/>
            <a:ext cx="1463040" cy="347472"/>
          </a:xfrm>
          <a:prstGeom prst="rect">
            <a:avLst/>
          </a:prstGeom>
          <a:solidFill>
            <a:srgbClr val="3D0D1C"/>
          </a:solidFill>
          <a:ln w="12700">
            <a:solidFill>
              <a:srgbClr val="E8D0F0"/>
            </a:solidFill>
            <a:prstDash val="solid"/>
          </a:ln>
        </p:spPr>
        <p:txBody>
          <a:bodyPr tIns="18288" bIns="18288"/>
          <a:lstStyle/>
          <a:p>
            <a:endParaRPr dirty="0"/>
          </a:p>
        </p:txBody>
      </p:sp>
      <p:sp>
        <p:nvSpPr>
          <p:cNvPr id="43" name="Text 41"/>
          <p:cNvSpPr/>
          <p:nvPr/>
        </p:nvSpPr>
        <p:spPr>
          <a:xfrm>
            <a:off x="6153912" y="2487168"/>
            <a:ext cx="1371600" cy="347472"/>
          </a:xfrm>
          <a:prstGeom prst="rect">
            <a:avLst/>
          </a:prstGeom>
          <a:noFill/>
          <a:ln/>
        </p:spPr>
        <p:txBody>
          <a:bodyPr wrap="square" lIns="0" tIns="0" rIns="0" bIns="0" rtlCol="0" anchor="ctr"/>
          <a:lstStyle/>
          <a:p>
            <a:pPr marL="0" indent="0" algn="ctr">
              <a:buNone/>
            </a:pPr>
            <a:r>
              <a:rPr lang="en-US" sz="850" b="1" dirty="0">
                <a:solidFill>
                  <a:srgbClr val="CC0066"/>
                </a:solidFill>
                <a:latin typeface="Calibri" pitchFamily="34" charset="0"/>
                <a:ea typeface="Calibri" pitchFamily="34" charset="-122"/>
                <a:cs typeface="Calibri" pitchFamily="34" charset="-120"/>
              </a:rPr>
              <a:t>YoY Chg</a:t>
            </a:r>
            <a:endParaRPr lang="en-US" sz="850" dirty="0"/>
          </a:p>
        </p:txBody>
      </p:sp>
      <p:sp>
        <p:nvSpPr>
          <p:cNvPr id="44" name="Shape 42"/>
          <p:cNvSpPr/>
          <p:nvPr/>
        </p:nvSpPr>
        <p:spPr>
          <a:xfrm>
            <a:off x="7571232" y="2487168"/>
            <a:ext cx="1444752" cy="347472"/>
          </a:xfrm>
          <a:prstGeom prst="rect">
            <a:avLst/>
          </a:prstGeom>
          <a:solidFill>
            <a:srgbClr val="3D0D1C"/>
          </a:solidFill>
          <a:ln w="12700">
            <a:solidFill>
              <a:srgbClr val="E8D0F0"/>
            </a:solidFill>
            <a:prstDash val="solid"/>
          </a:ln>
        </p:spPr>
        <p:txBody>
          <a:bodyPr tIns="18288" bIns="18288"/>
          <a:lstStyle/>
          <a:p>
            <a:endParaRPr dirty="0"/>
          </a:p>
        </p:txBody>
      </p:sp>
      <p:sp>
        <p:nvSpPr>
          <p:cNvPr id="45" name="Text 43"/>
          <p:cNvSpPr/>
          <p:nvPr/>
        </p:nvSpPr>
        <p:spPr>
          <a:xfrm>
            <a:off x="7616952" y="2487168"/>
            <a:ext cx="1353312" cy="347472"/>
          </a:xfrm>
          <a:prstGeom prst="rect">
            <a:avLst/>
          </a:prstGeom>
          <a:noFill/>
          <a:ln/>
        </p:spPr>
        <p:txBody>
          <a:bodyPr wrap="square" lIns="0" tIns="0" rIns="0" bIns="0" rtlCol="0" anchor="ctr"/>
          <a:lstStyle/>
          <a:p>
            <a:pPr marL="0" indent="0" algn="ctr">
              <a:buNone/>
            </a:pPr>
            <a:r>
              <a:rPr lang="en-US" sz="850" b="1" dirty="0">
                <a:solidFill>
                  <a:srgbClr val="CC0066"/>
                </a:solidFill>
                <a:latin typeface="Calibri" pitchFamily="34" charset="0"/>
                <a:ea typeface="Calibri" pitchFamily="34" charset="-122"/>
                <a:cs typeface="Calibri" pitchFamily="34" charset="-120"/>
              </a:rPr>
              <a:t>QoQ Chg</a:t>
            </a:r>
            <a:endParaRPr lang="en-US" sz="850" dirty="0"/>
          </a:p>
        </p:txBody>
      </p:sp>
      <p:sp>
        <p:nvSpPr>
          <p:cNvPr id="46" name="Shape 44"/>
          <p:cNvSpPr/>
          <p:nvPr/>
        </p:nvSpPr>
        <p:spPr>
          <a:xfrm>
            <a:off x="466344" y="2825496"/>
            <a:ext cx="8631936" cy="329184"/>
          </a:xfrm>
          <a:prstGeom prst="rect">
            <a:avLst/>
          </a:prstGeom>
          <a:solidFill>
            <a:srgbClr val="FAFAFA"/>
          </a:solidFill>
          <a:ln w="12700">
            <a:solidFill>
              <a:srgbClr val="FAFAFA"/>
            </a:solidFill>
            <a:prstDash val="solid"/>
          </a:ln>
        </p:spPr>
        <p:txBody>
          <a:bodyPr tIns="18288" bIns="18288"/>
          <a:lstStyle/>
          <a:p>
            <a:endParaRPr dirty="0"/>
          </a:p>
        </p:txBody>
      </p:sp>
      <p:sp>
        <p:nvSpPr>
          <p:cNvPr id="47" name="Text 45"/>
          <p:cNvSpPr/>
          <p:nvPr/>
        </p:nvSpPr>
        <p:spPr>
          <a:xfrm>
            <a:off x="301752" y="2834640"/>
            <a:ext cx="1645920" cy="329184"/>
          </a:xfrm>
          <a:prstGeom prst="rect">
            <a:avLst/>
          </a:prstGeom>
          <a:noFill/>
          <a:ln/>
        </p:spPr>
        <p:txBody>
          <a:bodyPr wrap="square" lIns="0" tIns="0" rIns="0" bIns="0" rtlCol="0" anchor="ctr"/>
          <a:lstStyle/>
          <a:p>
            <a:pPr marL="0" indent="0" algn="l">
              <a:buNone/>
            </a:pPr>
            <a:r>
              <a:rPr lang="en-US" sz="900" dirty="0">
                <a:solidFill>
                  <a:srgbClr val="2D1B2E"/>
                </a:solidFill>
                <a:latin typeface="Calibri" pitchFamily="34" charset="0"/>
                <a:ea typeface="Calibri" pitchFamily="34" charset="-122"/>
                <a:cs typeface="Calibri" pitchFamily="34" charset="-120"/>
              </a:rPr>
              <a:t>Revenue (₹ Cr)</a:t>
            </a:r>
            <a:endParaRPr lang="en-US" sz="900" dirty="0"/>
          </a:p>
        </p:txBody>
      </p:sp>
      <p:sp>
        <p:nvSpPr>
          <p:cNvPr id="48" name="Text 46"/>
          <p:cNvSpPr/>
          <p:nvPr/>
        </p:nvSpPr>
        <p:spPr>
          <a:xfrm>
            <a:off x="2039112" y="2834640"/>
            <a:ext cx="1280160" cy="329184"/>
          </a:xfrm>
          <a:prstGeom prst="rect">
            <a:avLst/>
          </a:prstGeom>
          <a:noFill/>
          <a:ln/>
        </p:spPr>
        <p:txBody>
          <a:bodyPr wrap="square" lIns="0" tIns="0" rIns="0" bIns="0" rtlCol="0" anchor="ctr"/>
          <a:lstStyle/>
          <a:p>
            <a:pPr marL="0" indent="0" algn="ctr">
              <a:buNone/>
            </a:pPr>
            <a:r>
              <a:rPr lang="en-US" sz="900" dirty="0">
                <a:solidFill>
                  <a:srgbClr val="2D1B2E"/>
                </a:solidFill>
                <a:latin typeface="Calibri" pitchFamily="34" charset="0"/>
                <a:ea typeface="Calibri" pitchFamily="34" charset="-122"/>
                <a:cs typeface="Calibri" pitchFamily="34" charset="-120"/>
              </a:rPr>
              <a:t>37.60</a:t>
            </a:r>
            <a:endParaRPr lang="en-US" sz="900" dirty="0"/>
          </a:p>
        </p:txBody>
      </p:sp>
      <p:sp>
        <p:nvSpPr>
          <p:cNvPr id="49" name="Text 47"/>
          <p:cNvSpPr/>
          <p:nvPr/>
        </p:nvSpPr>
        <p:spPr>
          <a:xfrm>
            <a:off x="3410712" y="2834640"/>
            <a:ext cx="1280160" cy="329184"/>
          </a:xfrm>
          <a:prstGeom prst="rect">
            <a:avLst/>
          </a:prstGeom>
          <a:noFill/>
          <a:ln/>
        </p:spPr>
        <p:txBody>
          <a:bodyPr wrap="square" lIns="0" tIns="0" rIns="0" bIns="0" rtlCol="0" anchor="ctr"/>
          <a:lstStyle/>
          <a:p>
            <a:pPr marL="0" indent="0" algn="ctr">
              <a:buNone/>
            </a:pPr>
            <a:r>
              <a:rPr lang="en-US" sz="900" dirty="0">
                <a:solidFill>
                  <a:srgbClr val="2D1B2E"/>
                </a:solidFill>
                <a:latin typeface="Calibri" pitchFamily="34" charset="0"/>
                <a:ea typeface="Calibri" pitchFamily="34" charset="-122"/>
                <a:cs typeface="Calibri" pitchFamily="34" charset="-120"/>
              </a:rPr>
              <a:t>52.22</a:t>
            </a:r>
            <a:endParaRPr lang="en-US" sz="900" dirty="0"/>
          </a:p>
        </p:txBody>
      </p:sp>
      <p:sp>
        <p:nvSpPr>
          <p:cNvPr id="50" name="Text 48"/>
          <p:cNvSpPr/>
          <p:nvPr/>
        </p:nvSpPr>
        <p:spPr>
          <a:xfrm>
            <a:off x="4782312" y="2834640"/>
            <a:ext cx="1280160" cy="329184"/>
          </a:xfrm>
          <a:prstGeom prst="rect">
            <a:avLst/>
          </a:prstGeom>
          <a:noFill/>
          <a:ln/>
        </p:spPr>
        <p:txBody>
          <a:bodyPr wrap="square" lIns="0" tIns="0" rIns="0" bIns="0" rtlCol="0" anchor="ctr"/>
          <a:lstStyle/>
          <a:p>
            <a:pPr marL="0" indent="0" algn="ctr">
              <a:buNone/>
            </a:pPr>
            <a:r>
              <a:rPr lang="en-US" sz="900" dirty="0">
                <a:solidFill>
                  <a:srgbClr val="2D1B2E"/>
                </a:solidFill>
                <a:latin typeface="Calibri" pitchFamily="34" charset="0"/>
                <a:ea typeface="Calibri" pitchFamily="34" charset="-122"/>
                <a:cs typeface="Calibri" pitchFamily="34" charset="-120"/>
              </a:rPr>
              <a:t>51.78</a:t>
            </a:r>
            <a:endParaRPr lang="en-US" sz="900" dirty="0"/>
          </a:p>
        </p:txBody>
      </p:sp>
      <p:sp>
        <p:nvSpPr>
          <p:cNvPr id="51" name="Text 49"/>
          <p:cNvSpPr/>
          <p:nvPr/>
        </p:nvSpPr>
        <p:spPr>
          <a:xfrm>
            <a:off x="6153912" y="2834640"/>
            <a:ext cx="1371600" cy="329184"/>
          </a:xfrm>
          <a:prstGeom prst="rect">
            <a:avLst/>
          </a:prstGeom>
          <a:noFill/>
          <a:ln/>
        </p:spPr>
        <p:txBody>
          <a:bodyPr wrap="square" lIns="0" tIns="0" rIns="0" bIns="0" rtlCol="0" anchor="ctr"/>
          <a:lstStyle/>
          <a:p>
            <a:pPr marL="0" indent="0" algn="ctr">
              <a:buNone/>
            </a:pPr>
            <a:r>
              <a:rPr lang="en-US" sz="900" b="1" dirty="0">
                <a:solidFill>
                  <a:srgbClr val="00A99D"/>
                </a:solidFill>
                <a:latin typeface="Calibri" pitchFamily="34" charset="0"/>
                <a:ea typeface="Calibri" pitchFamily="34" charset="-122"/>
                <a:cs typeface="Calibri" pitchFamily="34" charset="-120"/>
              </a:rPr>
              <a:t>+37.7%</a:t>
            </a:r>
            <a:endParaRPr lang="en-US" sz="900" dirty="0"/>
          </a:p>
        </p:txBody>
      </p:sp>
      <p:sp>
        <p:nvSpPr>
          <p:cNvPr id="52" name="Text 50"/>
          <p:cNvSpPr/>
          <p:nvPr/>
        </p:nvSpPr>
        <p:spPr>
          <a:xfrm>
            <a:off x="7616952" y="2834640"/>
            <a:ext cx="1353312" cy="329184"/>
          </a:xfrm>
          <a:prstGeom prst="rect">
            <a:avLst/>
          </a:prstGeom>
          <a:noFill/>
          <a:ln/>
        </p:spPr>
        <p:txBody>
          <a:bodyPr wrap="square" lIns="0" tIns="0" rIns="0" bIns="0" rtlCol="0" anchor="ctr"/>
          <a:lstStyle/>
          <a:p>
            <a:pPr marL="0" indent="0" algn="ctr">
              <a:buNone/>
            </a:pPr>
            <a:r>
              <a:rPr lang="en-US" sz="900" b="1" dirty="0">
                <a:solidFill>
                  <a:srgbClr val="FF0000"/>
                </a:solidFill>
                <a:latin typeface="Calibri" pitchFamily="34" charset="0"/>
                <a:ea typeface="Calibri" pitchFamily="34" charset="-122"/>
                <a:cs typeface="Calibri" pitchFamily="34" charset="-120"/>
              </a:rPr>
              <a:t>-0.8%</a:t>
            </a:r>
            <a:endParaRPr lang="en-US" sz="900" dirty="0">
              <a:solidFill>
                <a:srgbClr val="FF0000"/>
              </a:solidFill>
            </a:endParaRPr>
          </a:p>
        </p:txBody>
      </p:sp>
      <p:sp>
        <p:nvSpPr>
          <p:cNvPr id="53" name="Shape 51"/>
          <p:cNvSpPr/>
          <p:nvPr/>
        </p:nvSpPr>
        <p:spPr>
          <a:xfrm>
            <a:off x="256032" y="3163824"/>
            <a:ext cx="8631936" cy="329184"/>
          </a:xfrm>
          <a:prstGeom prst="rect">
            <a:avLst/>
          </a:prstGeom>
          <a:solidFill>
            <a:srgbClr val="F9F0FB"/>
          </a:solidFill>
          <a:ln w="12700">
            <a:solidFill>
              <a:srgbClr val="F9F0FB"/>
            </a:solidFill>
            <a:prstDash val="solid"/>
          </a:ln>
        </p:spPr>
        <p:txBody>
          <a:bodyPr tIns="18288" bIns="18288"/>
          <a:lstStyle/>
          <a:p>
            <a:endParaRPr dirty="0"/>
          </a:p>
        </p:txBody>
      </p:sp>
      <p:sp>
        <p:nvSpPr>
          <p:cNvPr id="54" name="Text 52"/>
          <p:cNvSpPr/>
          <p:nvPr/>
        </p:nvSpPr>
        <p:spPr>
          <a:xfrm>
            <a:off x="301752" y="3163824"/>
            <a:ext cx="1645920" cy="329184"/>
          </a:xfrm>
          <a:prstGeom prst="rect">
            <a:avLst/>
          </a:prstGeom>
          <a:noFill/>
          <a:ln/>
        </p:spPr>
        <p:txBody>
          <a:bodyPr wrap="square" lIns="0" tIns="0" rIns="0" bIns="0" rtlCol="0" anchor="ctr"/>
          <a:lstStyle/>
          <a:p>
            <a:pPr marL="0" indent="0" algn="l">
              <a:buNone/>
            </a:pPr>
            <a:r>
              <a:rPr lang="en-US" sz="900" dirty="0">
                <a:solidFill>
                  <a:srgbClr val="2D1B2E"/>
                </a:solidFill>
                <a:latin typeface="Calibri" pitchFamily="34" charset="0"/>
                <a:ea typeface="Calibri" pitchFamily="34" charset="-122"/>
                <a:cs typeface="Calibri" pitchFamily="34" charset="-120"/>
              </a:rPr>
              <a:t>EBITDA (₹ Cr)</a:t>
            </a:r>
            <a:endParaRPr lang="en-US" sz="900" dirty="0"/>
          </a:p>
        </p:txBody>
      </p:sp>
      <p:sp>
        <p:nvSpPr>
          <p:cNvPr id="55" name="Text 53"/>
          <p:cNvSpPr/>
          <p:nvPr/>
        </p:nvSpPr>
        <p:spPr>
          <a:xfrm>
            <a:off x="2039112" y="3163824"/>
            <a:ext cx="1280160" cy="329184"/>
          </a:xfrm>
          <a:prstGeom prst="rect">
            <a:avLst/>
          </a:prstGeom>
          <a:noFill/>
          <a:ln/>
        </p:spPr>
        <p:txBody>
          <a:bodyPr wrap="square" lIns="0" tIns="0" rIns="0" bIns="0" rtlCol="0" anchor="ctr"/>
          <a:lstStyle/>
          <a:p>
            <a:pPr marL="0" indent="0" algn="ctr">
              <a:buNone/>
            </a:pPr>
            <a:r>
              <a:rPr lang="en-US" sz="900" dirty="0">
                <a:solidFill>
                  <a:srgbClr val="2D1B2E"/>
                </a:solidFill>
                <a:latin typeface="Calibri" pitchFamily="34" charset="0"/>
                <a:ea typeface="Calibri" pitchFamily="34" charset="-122"/>
                <a:cs typeface="Calibri" pitchFamily="34" charset="-120"/>
              </a:rPr>
              <a:t>3.78</a:t>
            </a:r>
            <a:endParaRPr lang="en-US" sz="900" dirty="0"/>
          </a:p>
        </p:txBody>
      </p:sp>
      <p:sp>
        <p:nvSpPr>
          <p:cNvPr id="56" name="Text 54"/>
          <p:cNvSpPr/>
          <p:nvPr/>
        </p:nvSpPr>
        <p:spPr>
          <a:xfrm>
            <a:off x="3410712" y="3163824"/>
            <a:ext cx="1280160" cy="329184"/>
          </a:xfrm>
          <a:prstGeom prst="rect">
            <a:avLst/>
          </a:prstGeom>
          <a:noFill/>
          <a:ln/>
        </p:spPr>
        <p:txBody>
          <a:bodyPr wrap="square" lIns="0" tIns="0" rIns="0" bIns="0" rtlCol="0" anchor="ctr"/>
          <a:lstStyle/>
          <a:p>
            <a:pPr marL="0" indent="0" algn="ctr">
              <a:buNone/>
            </a:pPr>
            <a:r>
              <a:rPr lang="en-US" sz="900" dirty="0">
                <a:solidFill>
                  <a:srgbClr val="2D1B2E"/>
                </a:solidFill>
                <a:latin typeface="Calibri" pitchFamily="34" charset="0"/>
                <a:ea typeface="Calibri" pitchFamily="34" charset="-122"/>
                <a:cs typeface="Calibri" pitchFamily="34" charset="-120"/>
              </a:rPr>
              <a:t>4.78</a:t>
            </a:r>
            <a:endParaRPr lang="en-US" sz="900" dirty="0"/>
          </a:p>
        </p:txBody>
      </p:sp>
      <p:sp>
        <p:nvSpPr>
          <p:cNvPr id="57" name="Text 55"/>
          <p:cNvSpPr/>
          <p:nvPr/>
        </p:nvSpPr>
        <p:spPr>
          <a:xfrm>
            <a:off x="4782312" y="3163824"/>
            <a:ext cx="1280160" cy="329184"/>
          </a:xfrm>
          <a:prstGeom prst="rect">
            <a:avLst/>
          </a:prstGeom>
          <a:noFill/>
          <a:ln/>
        </p:spPr>
        <p:txBody>
          <a:bodyPr wrap="square" lIns="0" tIns="0" rIns="0" bIns="0" rtlCol="0" anchor="ctr"/>
          <a:lstStyle/>
          <a:p>
            <a:pPr marL="0" indent="0" algn="ctr">
              <a:buNone/>
            </a:pPr>
            <a:r>
              <a:rPr lang="en-US" sz="900" dirty="0">
                <a:solidFill>
                  <a:srgbClr val="2D1B2E"/>
                </a:solidFill>
                <a:latin typeface="Calibri" pitchFamily="34" charset="0"/>
                <a:ea typeface="Calibri" pitchFamily="34" charset="-122"/>
                <a:cs typeface="Calibri" pitchFamily="34" charset="-120"/>
              </a:rPr>
              <a:t>4.99</a:t>
            </a:r>
            <a:endParaRPr lang="en-US" sz="900" dirty="0"/>
          </a:p>
        </p:txBody>
      </p:sp>
      <p:sp>
        <p:nvSpPr>
          <p:cNvPr id="58" name="Text 56"/>
          <p:cNvSpPr/>
          <p:nvPr/>
        </p:nvSpPr>
        <p:spPr>
          <a:xfrm>
            <a:off x="6153912" y="3163824"/>
            <a:ext cx="1371600" cy="329184"/>
          </a:xfrm>
          <a:prstGeom prst="rect">
            <a:avLst/>
          </a:prstGeom>
          <a:noFill/>
          <a:ln/>
        </p:spPr>
        <p:txBody>
          <a:bodyPr wrap="square" lIns="0" tIns="0" rIns="0" bIns="0" rtlCol="0" anchor="ctr"/>
          <a:lstStyle/>
          <a:p>
            <a:pPr marL="0" indent="0" algn="ctr">
              <a:buNone/>
            </a:pPr>
            <a:r>
              <a:rPr lang="en-US" sz="900" b="1" dirty="0">
                <a:solidFill>
                  <a:srgbClr val="00A99D"/>
                </a:solidFill>
                <a:latin typeface="Calibri" pitchFamily="34" charset="0"/>
                <a:ea typeface="Calibri" pitchFamily="34" charset="-122"/>
                <a:cs typeface="Calibri" pitchFamily="34" charset="-120"/>
              </a:rPr>
              <a:t>+32.0%</a:t>
            </a:r>
            <a:endParaRPr lang="en-US" sz="900" dirty="0"/>
          </a:p>
        </p:txBody>
      </p:sp>
      <p:sp>
        <p:nvSpPr>
          <p:cNvPr id="59" name="Text 57"/>
          <p:cNvSpPr/>
          <p:nvPr/>
        </p:nvSpPr>
        <p:spPr>
          <a:xfrm>
            <a:off x="7616952" y="3163824"/>
            <a:ext cx="1353312" cy="329184"/>
          </a:xfrm>
          <a:prstGeom prst="rect">
            <a:avLst/>
          </a:prstGeom>
          <a:noFill/>
          <a:ln/>
        </p:spPr>
        <p:txBody>
          <a:bodyPr wrap="square" lIns="0" tIns="0" rIns="0" bIns="0" rtlCol="0" anchor="ctr"/>
          <a:lstStyle/>
          <a:p>
            <a:pPr marL="0" indent="0" algn="ctr">
              <a:buNone/>
            </a:pPr>
            <a:r>
              <a:rPr lang="en-US" sz="900" b="1" dirty="0">
                <a:solidFill>
                  <a:srgbClr val="00A99D"/>
                </a:solidFill>
                <a:latin typeface="Calibri" pitchFamily="34" charset="0"/>
                <a:ea typeface="Calibri" pitchFamily="34" charset="-122"/>
                <a:cs typeface="Calibri" pitchFamily="34" charset="-120"/>
              </a:rPr>
              <a:t>+4.4%</a:t>
            </a:r>
            <a:endParaRPr lang="en-US" sz="900" dirty="0"/>
          </a:p>
        </p:txBody>
      </p:sp>
      <p:sp>
        <p:nvSpPr>
          <p:cNvPr id="60" name="Shape 58"/>
          <p:cNvSpPr/>
          <p:nvPr/>
        </p:nvSpPr>
        <p:spPr>
          <a:xfrm>
            <a:off x="512064" y="3522269"/>
            <a:ext cx="8631936" cy="329184"/>
          </a:xfrm>
          <a:prstGeom prst="rect">
            <a:avLst/>
          </a:prstGeom>
          <a:solidFill>
            <a:srgbClr val="FAFAFA"/>
          </a:solidFill>
          <a:ln w="12700">
            <a:solidFill>
              <a:srgbClr val="FAFAFA"/>
            </a:solidFill>
            <a:prstDash val="solid"/>
          </a:ln>
        </p:spPr>
        <p:txBody>
          <a:bodyPr tIns="18288" bIns="18288"/>
          <a:lstStyle/>
          <a:p>
            <a:endParaRPr dirty="0"/>
          </a:p>
        </p:txBody>
      </p:sp>
      <p:sp>
        <p:nvSpPr>
          <p:cNvPr id="61" name="Text 59"/>
          <p:cNvSpPr/>
          <p:nvPr/>
        </p:nvSpPr>
        <p:spPr>
          <a:xfrm>
            <a:off x="301752" y="3493008"/>
            <a:ext cx="1645920" cy="329184"/>
          </a:xfrm>
          <a:prstGeom prst="rect">
            <a:avLst/>
          </a:prstGeom>
          <a:noFill/>
          <a:ln/>
        </p:spPr>
        <p:txBody>
          <a:bodyPr wrap="square" lIns="0" tIns="0" rIns="0" bIns="0" rtlCol="0" anchor="ctr"/>
          <a:lstStyle/>
          <a:p>
            <a:pPr marL="0" indent="0" algn="l">
              <a:buNone/>
            </a:pPr>
            <a:r>
              <a:rPr lang="en-US" sz="900" dirty="0">
                <a:solidFill>
                  <a:srgbClr val="2D1B2E"/>
                </a:solidFill>
                <a:latin typeface="Calibri" pitchFamily="34" charset="0"/>
                <a:ea typeface="Calibri" pitchFamily="34" charset="-122"/>
                <a:cs typeface="Calibri" pitchFamily="34" charset="-120"/>
              </a:rPr>
              <a:t>OPM %</a:t>
            </a:r>
            <a:endParaRPr lang="en-US" sz="900" dirty="0"/>
          </a:p>
        </p:txBody>
      </p:sp>
      <p:sp>
        <p:nvSpPr>
          <p:cNvPr id="62" name="Text 60"/>
          <p:cNvSpPr/>
          <p:nvPr/>
        </p:nvSpPr>
        <p:spPr>
          <a:xfrm>
            <a:off x="2039112" y="3493008"/>
            <a:ext cx="1280160" cy="329184"/>
          </a:xfrm>
          <a:prstGeom prst="rect">
            <a:avLst/>
          </a:prstGeom>
          <a:noFill/>
          <a:ln/>
        </p:spPr>
        <p:txBody>
          <a:bodyPr wrap="square" lIns="0" tIns="0" rIns="0" bIns="0" rtlCol="0" anchor="ctr"/>
          <a:lstStyle/>
          <a:p>
            <a:pPr marL="0" indent="0" algn="ctr">
              <a:buNone/>
            </a:pPr>
            <a:r>
              <a:rPr lang="en-US" sz="900" dirty="0">
                <a:solidFill>
                  <a:srgbClr val="2D1B2E"/>
                </a:solidFill>
                <a:latin typeface="Calibri" pitchFamily="34" charset="0"/>
                <a:ea typeface="Calibri" pitchFamily="34" charset="-122"/>
                <a:cs typeface="Calibri" pitchFamily="34" charset="-120"/>
              </a:rPr>
              <a:t>10.05%</a:t>
            </a:r>
            <a:endParaRPr lang="en-US" sz="900" dirty="0"/>
          </a:p>
        </p:txBody>
      </p:sp>
      <p:sp>
        <p:nvSpPr>
          <p:cNvPr id="63" name="Text 61"/>
          <p:cNvSpPr/>
          <p:nvPr/>
        </p:nvSpPr>
        <p:spPr>
          <a:xfrm>
            <a:off x="3410712" y="3493008"/>
            <a:ext cx="1280160" cy="329184"/>
          </a:xfrm>
          <a:prstGeom prst="rect">
            <a:avLst/>
          </a:prstGeom>
          <a:noFill/>
          <a:ln/>
        </p:spPr>
        <p:txBody>
          <a:bodyPr wrap="square" lIns="0" tIns="0" rIns="0" bIns="0" rtlCol="0" anchor="ctr"/>
          <a:lstStyle/>
          <a:p>
            <a:pPr marL="0" indent="0" algn="ctr">
              <a:buNone/>
            </a:pPr>
            <a:r>
              <a:rPr lang="en-US" sz="900" dirty="0">
                <a:solidFill>
                  <a:srgbClr val="2D1B2E"/>
                </a:solidFill>
                <a:latin typeface="Calibri" pitchFamily="34" charset="0"/>
                <a:ea typeface="Calibri" pitchFamily="34" charset="-122"/>
                <a:cs typeface="Calibri" pitchFamily="34" charset="-120"/>
              </a:rPr>
              <a:t>9.15%</a:t>
            </a:r>
            <a:endParaRPr lang="en-US" sz="900" dirty="0"/>
          </a:p>
        </p:txBody>
      </p:sp>
      <p:sp>
        <p:nvSpPr>
          <p:cNvPr id="64" name="Text 62"/>
          <p:cNvSpPr/>
          <p:nvPr/>
        </p:nvSpPr>
        <p:spPr>
          <a:xfrm>
            <a:off x="4782312" y="3493008"/>
            <a:ext cx="1280160" cy="329184"/>
          </a:xfrm>
          <a:prstGeom prst="rect">
            <a:avLst/>
          </a:prstGeom>
          <a:noFill/>
          <a:ln/>
        </p:spPr>
        <p:txBody>
          <a:bodyPr wrap="square" lIns="0" tIns="0" rIns="0" bIns="0" rtlCol="0" anchor="ctr"/>
          <a:lstStyle/>
          <a:p>
            <a:pPr marL="0" indent="0" algn="ctr">
              <a:buNone/>
            </a:pPr>
            <a:r>
              <a:rPr lang="en-US" sz="900" dirty="0">
                <a:solidFill>
                  <a:srgbClr val="2D1B2E"/>
                </a:solidFill>
                <a:latin typeface="Calibri" pitchFamily="34" charset="0"/>
                <a:ea typeface="Calibri" pitchFamily="34" charset="-122"/>
                <a:cs typeface="Calibri" pitchFamily="34" charset="-120"/>
              </a:rPr>
              <a:t>9.64%</a:t>
            </a:r>
            <a:endParaRPr lang="en-US" sz="900" dirty="0"/>
          </a:p>
        </p:txBody>
      </p:sp>
      <p:sp>
        <p:nvSpPr>
          <p:cNvPr id="65" name="Text 63"/>
          <p:cNvSpPr/>
          <p:nvPr/>
        </p:nvSpPr>
        <p:spPr>
          <a:xfrm>
            <a:off x="6153912" y="3493008"/>
            <a:ext cx="1371600" cy="329184"/>
          </a:xfrm>
          <a:prstGeom prst="rect">
            <a:avLst/>
          </a:prstGeom>
          <a:noFill/>
          <a:ln/>
        </p:spPr>
        <p:txBody>
          <a:bodyPr wrap="square" lIns="0" tIns="0" rIns="0" bIns="0" rtlCol="0" anchor="ctr"/>
          <a:lstStyle/>
          <a:p>
            <a:pPr marL="0" indent="0" algn="ctr">
              <a:buNone/>
            </a:pPr>
            <a:r>
              <a:rPr lang="en-US" sz="900" b="1" dirty="0">
                <a:solidFill>
                  <a:srgbClr val="FF0000"/>
                </a:solidFill>
                <a:latin typeface="Calibri" pitchFamily="34" charset="0"/>
                <a:ea typeface="Calibri" pitchFamily="34" charset="-122"/>
                <a:cs typeface="Calibri" pitchFamily="34" charset="-120"/>
              </a:rPr>
              <a:t>-41 bps</a:t>
            </a:r>
            <a:endParaRPr lang="en-US" sz="900" dirty="0">
              <a:solidFill>
                <a:srgbClr val="FF0000"/>
              </a:solidFill>
            </a:endParaRPr>
          </a:p>
        </p:txBody>
      </p:sp>
      <p:sp>
        <p:nvSpPr>
          <p:cNvPr id="66" name="Text 64"/>
          <p:cNvSpPr/>
          <p:nvPr/>
        </p:nvSpPr>
        <p:spPr>
          <a:xfrm>
            <a:off x="7616952" y="3493008"/>
            <a:ext cx="1353312" cy="329184"/>
          </a:xfrm>
          <a:prstGeom prst="rect">
            <a:avLst/>
          </a:prstGeom>
          <a:noFill/>
          <a:ln/>
        </p:spPr>
        <p:txBody>
          <a:bodyPr wrap="square" lIns="0" tIns="0" rIns="0" bIns="0" rtlCol="0" anchor="ctr"/>
          <a:lstStyle/>
          <a:p>
            <a:pPr marL="0" indent="0" algn="ctr">
              <a:buNone/>
            </a:pPr>
            <a:r>
              <a:rPr lang="en-US" sz="900" b="1" dirty="0">
                <a:solidFill>
                  <a:srgbClr val="00B050"/>
                </a:solidFill>
                <a:latin typeface="Calibri" pitchFamily="34" charset="0"/>
                <a:ea typeface="Calibri" pitchFamily="34" charset="-122"/>
                <a:cs typeface="Calibri" pitchFamily="34" charset="-120"/>
              </a:rPr>
              <a:t>+49 </a:t>
            </a:r>
            <a:r>
              <a:rPr lang="en-US" sz="900" b="1" dirty="0">
                <a:solidFill>
                  <a:srgbClr val="0AA68C"/>
                </a:solidFill>
                <a:latin typeface="Calibri" pitchFamily="34" charset="0"/>
                <a:ea typeface="Calibri" pitchFamily="34" charset="-122"/>
                <a:cs typeface="Calibri" pitchFamily="34" charset="-120"/>
              </a:rPr>
              <a:t>bps</a:t>
            </a:r>
            <a:endParaRPr lang="en-US" sz="900" dirty="0">
              <a:solidFill>
                <a:srgbClr val="0AA68C"/>
              </a:solidFill>
            </a:endParaRPr>
          </a:p>
        </p:txBody>
      </p:sp>
      <p:sp>
        <p:nvSpPr>
          <p:cNvPr id="67" name="Shape 65"/>
          <p:cNvSpPr/>
          <p:nvPr/>
        </p:nvSpPr>
        <p:spPr>
          <a:xfrm>
            <a:off x="256032" y="3822192"/>
            <a:ext cx="8631936" cy="329184"/>
          </a:xfrm>
          <a:prstGeom prst="rect">
            <a:avLst/>
          </a:prstGeom>
          <a:solidFill>
            <a:srgbClr val="F9F0FB"/>
          </a:solidFill>
          <a:ln w="12700">
            <a:solidFill>
              <a:srgbClr val="F9F0FB"/>
            </a:solidFill>
            <a:prstDash val="solid"/>
          </a:ln>
        </p:spPr>
        <p:txBody>
          <a:bodyPr tIns="18288" bIns="18288"/>
          <a:lstStyle/>
          <a:p>
            <a:endParaRPr dirty="0"/>
          </a:p>
        </p:txBody>
      </p:sp>
      <p:sp>
        <p:nvSpPr>
          <p:cNvPr id="68" name="Text 66"/>
          <p:cNvSpPr/>
          <p:nvPr/>
        </p:nvSpPr>
        <p:spPr>
          <a:xfrm>
            <a:off x="301752" y="3822192"/>
            <a:ext cx="1645920" cy="329184"/>
          </a:xfrm>
          <a:prstGeom prst="rect">
            <a:avLst/>
          </a:prstGeom>
          <a:noFill/>
          <a:ln/>
        </p:spPr>
        <p:txBody>
          <a:bodyPr wrap="square" lIns="0" tIns="0" rIns="0" bIns="0" rtlCol="0" anchor="ctr"/>
          <a:lstStyle/>
          <a:p>
            <a:pPr marL="0" indent="0" algn="l">
              <a:buNone/>
            </a:pPr>
            <a:r>
              <a:rPr lang="en-US" sz="900" dirty="0">
                <a:solidFill>
                  <a:srgbClr val="2D1B2E"/>
                </a:solidFill>
                <a:latin typeface="Calibri" pitchFamily="34" charset="0"/>
                <a:ea typeface="Calibri" pitchFamily="34" charset="-122"/>
                <a:cs typeface="Calibri" pitchFamily="34" charset="-120"/>
              </a:rPr>
              <a:t>PBT (₹ Cr)</a:t>
            </a:r>
            <a:endParaRPr lang="en-US" sz="900" dirty="0"/>
          </a:p>
        </p:txBody>
      </p:sp>
      <p:sp>
        <p:nvSpPr>
          <p:cNvPr id="69" name="Text 67"/>
          <p:cNvSpPr/>
          <p:nvPr/>
        </p:nvSpPr>
        <p:spPr>
          <a:xfrm>
            <a:off x="2039112" y="3822192"/>
            <a:ext cx="1280160" cy="329184"/>
          </a:xfrm>
          <a:prstGeom prst="rect">
            <a:avLst/>
          </a:prstGeom>
          <a:noFill/>
          <a:ln/>
        </p:spPr>
        <p:txBody>
          <a:bodyPr wrap="square" lIns="0" tIns="0" rIns="0" bIns="0" rtlCol="0" anchor="ctr"/>
          <a:lstStyle/>
          <a:p>
            <a:pPr marL="0" indent="0" algn="ctr">
              <a:buNone/>
            </a:pPr>
            <a:r>
              <a:rPr lang="en-US" sz="900" dirty="0">
                <a:solidFill>
                  <a:srgbClr val="2D1B2E"/>
                </a:solidFill>
                <a:latin typeface="Calibri" pitchFamily="34" charset="0"/>
                <a:ea typeface="Calibri" pitchFamily="34" charset="-122"/>
                <a:cs typeface="Calibri" pitchFamily="34" charset="-120"/>
              </a:rPr>
              <a:t>1.62</a:t>
            </a:r>
            <a:endParaRPr lang="en-US" sz="900" dirty="0"/>
          </a:p>
        </p:txBody>
      </p:sp>
      <p:sp>
        <p:nvSpPr>
          <p:cNvPr id="70" name="Text 68"/>
          <p:cNvSpPr/>
          <p:nvPr/>
        </p:nvSpPr>
        <p:spPr>
          <a:xfrm>
            <a:off x="3410712" y="3822192"/>
            <a:ext cx="1280160" cy="329184"/>
          </a:xfrm>
          <a:prstGeom prst="rect">
            <a:avLst/>
          </a:prstGeom>
          <a:noFill/>
          <a:ln/>
        </p:spPr>
        <p:txBody>
          <a:bodyPr wrap="square" lIns="0" tIns="0" rIns="0" bIns="0" rtlCol="0" anchor="ctr"/>
          <a:lstStyle/>
          <a:p>
            <a:pPr marL="0" indent="0" algn="ctr">
              <a:buNone/>
            </a:pPr>
            <a:r>
              <a:rPr lang="en-US" sz="900" dirty="0">
                <a:solidFill>
                  <a:srgbClr val="2D1B2E"/>
                </a:solidFill>
                <a:latin typeface="Calibri" pitchFamily="34" charset="0"/>
                <a:ea typeface="Calibri" pitchFamily="34" charset="-122"/>
                <a:cs typeface="Calibri" pitchFamily="34" charset="-120"/>
              </a:rPr>
              <a:t>3.01</a:t>
            </a:r>
            <a:endParaRPr lang="en-US" sz="900" dirty="0"/>
          </a:p>
        </p:txBody>
      </p:sp>
      <p:sp>
        <p:nvSpPr>
          <p:cNvPr id="71" name="Text 69"/>
          <p:cNvSpPr/>
          <p:nvPr/>
        </p:nvSpPr>
        <p:spPr>
          <a:xfrm>
            <a:off x="4782312" y="3822192"/>
            <a:ext cx="1280160" cy="329184"/>
          </a:xfrm>
          <a:prstGeom prst="rect">
            <a:avLst/>
          </a:prstGeom>
          <a:noFill/>
          <a:ln/>
        </p:spPr>
        <p:txBody>
          <a:bodyPr wrap="square" lIns="0" tIns="0" rIns="0" bIns="0" rtlCol="0" anchor="ctr"/>
          <a:lstStyle/>
          <a:p>
            <a:pPr marL="0" indent="0" algn="ctr">
              <a:buNone/>
            </a:pPr>
            <a:r>
              <a:rPr lang="en-US" sz="900" dirty="0">
                <a:solidFill>
                  <a:srgbClr val="2D1B2E"/>
                </a:solidFill>
                <a:latin typeface="Calibri" pitchFamily="34" charset="0"/>
                <a:ea typeface="Calibri" pitchFamily="34" charset="-122"/>
                <a:cs typeface="Calibri" pitchFamily="34" charset="-120"/>
              </a:rPr>
              <a:t>3.45</a:t>
            </a:r>
            <a:endParaRPr lang="en-US" sz="900" dirty="0"/>
          </a:p>
        </p:txBody>
      </p:sp>
      <p:sp>
        <p:nvSpPr>
          <p:cNvPr id="72" name="Text 70"/>
          <p:cNvSpPr/>
          <p:nvPr/>
        </p:nvSpPr>
        <p:spPr>
          <a:xfrm>
            <a:off x="6153912" y="3822192"/>
            <a:ext cx="1371600" cy="329184"/>
          </a:xfrm>
          <a:prstGeom prst="rect">
            <a:avLst/>
          </a:prstGeom>
          <a:noFill/>
          <a:ln/>
        </p:spPr>
        <p:txBody>
          <a:bodyPr wrap="square" lIns="0" tIns="0" rIns="0" bIns="0" rtlCol="0" anchor="ctr"/>
          <a:lstStyle/>
          <a:p>
            <a:pPr marL="0" indent="0" algn="ctr">
              <a:buNone/>
            </a:pPr>
            <a:r>
              <a:rPr lang="en-US" sz="900" b="1" dirty="0">
                <a:solidFill>
                  <a:srgbClr val="00A99D"/>
                </a:solidFill>
                <a:latin typeface="Calibri" pitchFamily="34" charset="0"/>
                <a:ea typeface="Calibri" pitchFamily="34" charset="-122"/>
                <a:cs typeface="Calibri" pitchFamily="34" charset="-120"/>
              </a:rPr>
              <a:t>+112.9%</a:t>
            </a:r>
            <a:endParaRPr lang="en-US" sz="900" dirty="0"/>
          </a:p>
        </p:txBody>
      </p:sp>
      <p:sp>
        <p:nvSpPr>
          <p:cNvPr id="73" name="Text 71"/>
          <p:cNvSpPr/>
          <p:nvPr/>
        </p:nvSpPr>
        <p:spPr>
          <a:xfrm>
            <a:off x="7616952" y="3822192"/>
            <a:ext cx="1353312" cy="329184"/>
          </a:xfrm>
          <a:prstGeom prst="rect">
            <a:avLst/>
          </a:prstGeom>
          <a:noFill/>
          <a:ln/>
        </p:spPr>
        <p:txBody>
          <a:bodyPr wrap="square" lIns="0" tIns="0" rIns="0" bIns="0" rtlCol="0" anchor="ctr"/>
          <a:lstStyle/>
          <a:p>
            <a:pPr marL="0" indent="0" algn="ctr">
              <a:buNone/>
            </a:pPr>
            <a:r>
              <a:rPr lang="en-US" sz="900" b="1" dirty="0">
                <a:solidFill>
                  <a:srgbClr val="00A99D"/>
                </a:solidFill>
                <a:latin typeface="Calibri" pitchFamily="34" charset="0"/>
                <a:ea typeface="Calibri" pitchFamily="34" charset="-122"/>
                <a:cs typeface="Calibri" pitchFamily="34" charset="-120"/>
              </a:rPr>
              <a:t>+14.6%</a:t>
            </a:r>
            <a:endParaRPr lang="en-US" sz="900" dirty="0"/>
          </a:p>
        </p:txBody>
      </p:sp>
      <p:sp>
        <p:nvSpPr>
          <p:cNvPr id="74" name="Shape 72"/>
          <p:cNvSpPr/>
          <p:nvPr/>
        </p:nvSpPr>
        <p:spPr>
          <a:xfrm>
            <a:off x="256032" y="4151376"/>
            <a:ext cx="8631936" cy="329184"/>
          </a:xfrm>
          <a:prstGeom prst="rect">
            <a:avLst/>
          </a:prstGeom>
          <a:solidFill>
            <a:srgbClr val="FAFAFA"/>
          </a:solidFill>
          <a:ln w="12700">
            <a:solidFill>
              <a:srgbClr val="FAFAFA"/>
            </a:solidFill>
            <a:prstDash val="solid"/>
          </a:ln>
        </p:spPr>
        <p:txBody>
          <a:bodyPr tIns="18288" bIns="18288"/>
          <a:lstStyle/>
          <a:p>
            <a:endParaRPr dirty="0"/>
          </a:p>
        </p:txBody>
      </p:sp>
      <p:sp>
        <p:nvSpPr>
          <p:cNvPr id="75" name="Text 73"/>
          <p:cNvSpPr/>
          <p:nvPr/>
        </p:nvSpPr>
        <p:spPr>
          <a:xfrm>
            <a:off x="301752" y="4151376"/>
            <a:ext cx="1645920" cy="329184"/>
          </a:xfrm>
          <a:prstGeom prst="rect">
            <a:avLst/>
          </a:prstGeom>
          <a:noFill/>
          <a:ln/>
        </p:spPr>
        <p:txBody>
          <a:bodyPr wrap="square" lIns="0" tIns="0" rIns="0" bIns="0" rtlCol="0" anchor="ctr"/>
          <a:lstStyle/>
          <a:p>
            <a:pPr marL="0" indent="0" algn="l">
              <a:buNone/>
            </a:pPr>
            <a:r>
              <a:rPr lang="en-US" sz="900" dirty="0">
                <a:solidFill>
                  <a:srgbClr val="2D1B2E"/>
                </a:solidFill>
                <a:latin typeface="Calibri" pitchFamily="34" charset="0"/>
                <a:ea typeface="Calibri" pitchFamily="34" charset="-122"/>
                <a:cs typeface="Calibri" pitchFamily="34" charset="-120"/>
              </a:rPr>
              <a:t>PAT (₹ Cr)</a:t>
            </a:r>
            <a:endParaRPr lang="en-US" sz="900" dirty="0"/>
          </a:p>
        </p:txBody>
      </p:sp>
      <p:sp>
        <p:nvSpPr>
          <p:cNvPr id="76" name="Text 74"/>
          <p:cNvSpPr/>
          <p:nvPr/>
        </p:nvSpPr>
        <p:spPr>
          <a:xfrm>
            <a:off x="2039112" y="4151376"/>
            <a:ext cx="1280160" cy="329184"/>
          </a:xfrm>
          <a:prstGeom prst="rect">
            <a:avLst/>
          </a:prstGeom>
          <a:noFill/>
          <a:ln/>
        </p:spPr>
        <p:txBody>
          <a:bodyPr wrap="square" lIns="0" tIns="0" rIns="0" bIns="0" rtlCol="0" anchor="ctr"/>
          <a:lstStyle/>
          <a:p>
            <a:pPr marL="0" indent="0" algn="ctr">
              <a:buNone/>
            </a:pPr>
            <a:r>
              <a:rPr lang="en-US" sz="900" dirty="0">
                <a:solidFill>
                  <a:srgbClr val="2D1B2E"/>
                </a:solidFill>
                <a:latin typeface="Calibri" pitchFamily="34" charset="0"/>
                <a:ea typeface="Calibri" pitchFamily="34" charset="-122"/>
                <a:cs typeface="Calibri" pitchFamily="34" charset="-120"/>
              </a:rPr>
              <a:t>1.27</a:t>
            </a:r>
            <a:endParaRPr lang="en-US" sz="900" dirty="0"/>
          </a:p>
        </p:txBody>
      </p:sp>
      <p:sp>
        <p:nvSpPr>
          <p:cNvPr id="77" name="Text 75"/>
          <p:cNvSpPr/>
          <p:nvPr/>
        </p:nvSpPr>
        <p:spPr>
          <a:xfrm>
            <a:off x="3410712" y="4151376"/>
            <a:ext cx="1280160" cy="329184"/>
          </a:xfrm>
          <a:prstGeom prst="rect">
            <a:avLst/>
          </a:prstGeom>
          <a:noFill/>
          <a:ln/>
        </p:spPr>
        <p:txBody>
          <a:bodyPr wrap="square" lIns="0" tIns="0" rIns="0" bIns="0" rtlCol="0" anchor="ctr"/>
          <a:lstStyle/>
          <a:p>
            <a:pPr marL="0" indent="0" algn="ctr">
              <a:buNone/>
            </a:pPr>
            <a:r>
              <a:rPr lang="en-US" sz="900" dirty="0">
                <a:solidFill>
                  <a:srgbClr val="2D1B2E"/>
                </a:solidFill>
                <a:latin typeface="Calibri" pitchFamily="34" charset="0"/>
                <a:ea typeface="Calibri" pitchFamily="34" charset="-122"/>
                <a:cs typeface="Calibri" pitchFamily="34" charset="-120"/>
              </a:rPr>
              <a:t>1.98</a:t>
            </a:r>
            <a:endParaRPr lang="en-US" sz="900" dirty="0"/>
          </a:p>
        </p:txBody>
      </p:sp>
      <p:sp>
        <p:nvSpPr>
          <p:cNvPr id="78" name="Text 76"/>
          <p:cNvSpPr/>
          <p:nvPr/>
        </p:nvSpPr>
        <p:spPr>
          <a:xfrm>
            <a:off x="4782312" y="4151376"/>
            <a:ext cx="1280160" cy="329184"/>
          </a:xfrm>
          <a:prstGeom prst="rect">
            <a:avLst/>
          </a:prstGeom>
          <a:noFill/>
          <a:ln/>
        </p:spPr>
        <p:txBody>
          <a:bodyPr wrap="square" lIns="0" tIns="0" rIns="0" bIns="0" rtlCol="0" anchor="ctr"/>
          <a:lstStyle/>
          <a:p>
            <a:pPr marL="0" indent="0" algn="ctr">
              <a:buNone/>
            </a:pPr>
            <a:r>
              <a:rPr lang="en-US" sz="900" dirty="0">
                <a:solidFill>
                  <a:srgbClr val="2D1B2E"/>
                </a:solidFill>
                <a:latin typeface="Calibri" pitchFamily="34" charset="0"/>
                <a:ea typeface="Calibri" pitchFamily="34" charset="-122"/>
                <a:cs typeface="Calibri" pitchFamily="34" charset="-120"/>
              </a:rPr>
              <a:t>2.53</a:t>
            </a:r>
            <a:endParaRPr lang="en-US" sz="900" dirty="0"/>
          </a:p>
        </p:txBody>
      </p:sp>
      <p:sp>
        <p:nvSpPr>
          <p:cNvPr id="79" name="Text 77"/>
          <p:cNvSpPr/>
          <p:nvPr/>
        </p:nvSpPr>
        <p:spPr>
          <a:xfrm>
            <a:off x="6153912" y="4151376"/>
            <a:ext cx="1371600" cy="329184"/>
          </a:xfrm>
          <a:prstGeom prst="rect">
            <a:avLst/>
          </a:prstGeom>
          <a:noFill/>
          <a:ln/>
        </p:spPr>
        <p:txBody>
          <a:bodyPr wrap="square" lIns="0" tIns="0" rIns="0" bIns="0" rtlCol="0" anchor="ctr"/>
          <a:lstStyle/>
          <a:p>
            <a:pPr marL="0" indent="0" algn="ctr">
              <a:buNone/>
            </a:pPr>
            <a:r>
              <a:rPr lang="en-US" sz="900" b="1" dirty="0">
                <a:solidFill>
                  <a:srgbClr val="00A99D"/>
                </a:solidFill>
                <a:latin typeface="Calibri" pitchFamily="34" charset="0"/>
                <a:ea typeface="Calibri" pitchFamily="34" charset="-122"/>
                <a:cs typeface="Calibri" pitchFamily="34" charset="-120"/>
              </a:rPr>
              <a:t>+99.7%</a:t>
            </a:r>
            <a:endParaRPr lang="en-US" sz="900" dirty="0"/>
          </a:p>
        </p:txBody>
      </p:sp>
      <p:sp>
        <p:nvSpPr>
          <p:cNvPr id="80" name="Text 78"/>
          <p:cNvSpPr/>
          <p:nvPr/>
        </p:nvSpPr>
        <p:spPr>
          <a:xfrm>
            <a:off x="7616952" y="4151376"/>
            <a:ext cx="1353312" cy="329184"/>
          </a:xfrm>
          <a:prstGeom prst="rect">
            <a:avLst/>
          </a:prstGeom>
          <a:noFill/>
          <a:ln/>
        </p:spPr>
        <p:txBody>
          <a:bodyPr wrap="square" lIns="0" tIns="0" rIns="0" bIns="0" rtlCol="0" anchor="ctr"/>
          <a:lstStyle/>
          <a:p>
            <a:pPr marL="0" indent="0" algn="ctr">
              <a:buNone/>
            </a:pPr>
            <a:r>
              <a:rPr lang="en-US" sz="900" b="1" dirty="0">
                <a:solidFill>
                  <a:srgbClr val="00A99D"/>
                </a:solidFill>
                <a:latin typeface="Calibri" pitchFamily="34" charset="0"/>
                <a:ea typeface="Calibri" pitchFamily="34" charset="-122"/>
                <a:cs typeface="Calibri" pitchFamily="34" charset="-120"/>
              </a:rPr>
              <a:t>+27.8%</a:t>
            </a:r>
            <a:endParaRPr lang="en-US" sz="900" dirty="0"/>
          </a:p>
        </p:txBody>
      </p:sp>
      <p:sp>
        <p:nvSpPr>
          <p:cNvPr id="81" name="Shape 79"/>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82" name="Text 80"/>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83" name="Text 81"/>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12 / 27</a:t>
            </a:r>
            <a:endParaRPr lang="en-US" sz="700" dirty="0">
              <a:solidFill>
                <a:schemeClr val="bg1"/>
              </a:solidFill>
            </a:endParaRPr>
          </a:p>
        </p:txBody>
      </p:sp>
      <p:pic>
        <p:nvPicPr>
          <p:cNvPr id="87" name="Picture 86">
            <a:extLst>
              <a:ext uri="{FF2B5EF4-FFF2-40B4-BE49-F238E27FC236}">
                <a16:creationId xmlns:a16="http://schemas.microsoft.com/office/drawing/2014/main" id="{E7A8CCC7-73E2-40F7-DE6F-7EBC5E7905C8}"/>
              </a:ext>
            </a:extLst>
          </p:cNvPr>
          <p:cNvPicPr>
            <a:picLocks noChangeAspect="1"/>
          </p:cNvPicPr>
          <p:nvPr/>
        </p:nvPicPr>
        <p:blipFill>
          <a:blip r:embed="rId3"/>
          <a:stretch>
            <a:fillRect/>
          </a:stretch>
        </p:blipFill>
        <p:spPr>
          <a:xfrm>
            <a:off x="6062472" y="54507"/>
            <a:ext cx="1393353" cy="51535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0">
    <p:bg>
      <p:bgPr>
        <a:solidFill>
          <a:srgbClr val="FAFAFA"/>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2D1B2E"/>
          </a:solidFill>
          <a:ln w="12700">
            <a:solidFill>
              <a:srgbClr val="2D1B2E"/>
            </a:solidFill>
            <a:prstDash val="solid"/>
          </a:ln>
        </p:spPr>
        <p:txBody>
          <a:bodyPr tIns="18288" bIns="18288"/>
          <a:lstStyle/>
          <a:p>
            <a:endParaRPr dirty="0"/>
          </a:p>
        </p:txBody>
      </p:sp>
      <p:sp>
        <p:nvSpPr>
          <p:cNvPr id="3" name="Shape 1"/>
          <p:cNvSpPr/>
          <p:nvPr/>
        </p:nvSpPr>
        <p:spPr>
          <a:xfrm>
            <a:off x="0" y="0"/>
            <a:ext cx="50292" cy="658368"/>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p:cNvSpPr/>
          <p:nvPr/>
        </p:nvSpPr>
        <p:spPr>
          <a:xfrm>
            <a:off x="164592" y="64008"/>
            <a:ext cx="6858000" cy="530352"/>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Quarterly Financial Trends — Revenue &amp; Profitability</a:t>
            </a:r>
            <a:endParaRPr lang="en-US" sz="1800" dirty="0"/>
          </a:p>
        </p:txBody>
      </p:sp>
      <p:sp>
        <p:nvSpPr>
          <p:cNvPr id="5" name="Shape 3"/>
          <p:cNvSpPr/>
          <p:nvPr/>
        </p:nvSpPr>
        <p:spPr>
          <a:xfrm>
            <a:off x="7818120" y="128016"/>
            <a:ext cx="1188720" cy="384048"/>
          </a:xfrm>
          <a:prstGeom prst="rect">
            <a:avLst/>
          </a:prstGeom>
          <a:solidFill>
            <a:srgbClr val="CC0066"/>
          </a:solidFill>
          <a:ln w="12700">
            <a:solidFill>
              <a:srgbClr val="CC0066"/>
            </a:solidFill>
            <a:prstDash val="solid"/>
          </a:ln>
        </p:spPr>
        <p:txBody>
          <a:bodyPr tIns="18288" bIns="18288"/>
          <a:lstStyle/>
          <a:p>
            <a:endParaRPr dirty="0"/>
          </a:p>
        </p:txBody>
      </p:sp>
      <p:sp>
        <p:nvSpPr>
          <p:cNvPr id="6" name="Text 4"/>
          <p:cNvSpPr/>
          <p:nvPr/>
        </p:nvSpPr>
        <p:spPr>
          <a:xfrm>
            <a:off x="7818120" y="128016"/>
            <a:ext cx="1188720" cy="384048"/>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TRENDS</a:t>
            </a:r>
            <a:endParaRPr lang="en-US" sz="900" dirty="0"/>
          </a:p>
        </p:txBody>
      </p:sp>
      <p:sp>
        <p:nvSpPr>
          <p:cNvPr id="7" name="Shape 5"/>
          <p:cNvSpPr/>
          <p:nvPr/>
        </p:nvSpPr>
        <p:spPr>
          <a:xfrm>
            <a:off x="164592" y="804672"/>
            <a:ext cx="4315968" cy="4041648"/>
          </a:xfrm>
          <a:prstGeom prst="rect">
            <a:avLst/>
          </a:prstGeom>
          <a:solidFill>
            <a:srgbClr val="F9F0FB"/>
          </a:solidFill>
          <a:ln w="12700">
            <a:solidFill>
              <a:srgbClr val="E8D0F0"/>
            </a:solidFill>
            <a:prstDash val="solid"/>
          </a:ln>
        </p:spPr>
        <p:txBody>
          <a:bodyPr tIns="18288" bIns="18288"/>
          <a:lstStyle/>
          <a:p>
            <a:endParaRPr dirty="0"/>
          </a:p>
        </p:txBody>
      </p:sp>
      <p:sp>
        <p:nvSpPr>
          <p:cNvPr id="8" name="Text 6"/>
          <p:cNvSpPr/>
          <p:nvPr/>
        </p:nvSpPr>
        <p:spPr>
          <a:xfrm>
            <a:off x="292608" y="877824"/>
            <a:ext cx="4023360" cy="292608"/>
          </a:xfrm>
          <a:prstGeom prst="rect">
            <a:avLst/>
          </a:prstGeom>
          <a:noFill/>
          <a:ln/>
        </p:spPr>
        <p:txBody>
          <a:bodyPr wrap="square" lIns="0" tIns="0" rIns="0" bIns="0" rtlCol="0" anchor="ctr"/>
          <a:lstStyle/>
          <a:p>
            <a:pPr marL="0" indent="0">
              <a:buNone/>
            </a:pPr>
            <a:r>
              <a:rPr lang="en-US" sz="1000" b="1" dirty="0">
                <a:solidFill>
                  <a:srgbClr val="CC0066"/>
                </a:solidFill>
                <a:latin typeface="Calibri" pitchFamily="34" charset="0"/>
                <a:ea typeface="Calibri" pitchFamily="34" charset="-122"/>
                <a:cs typeface="Calibri" pitchFamily="34" charset="-120"/>
              </a:rPr>
              <a:t>Quarterly Revenue (₹ Crore)</a:t>
            </a:r>
            <a:endParaRPr lang="en-US" sz="1000" dirty="0"/>
          </a:p>
        </p:txBody>
      </p:sp>
      <p:graphicFrame>
        <p:nvGraphicFramePr>
          <p:cNvPr id="9" name="Chart 0"/>
          <p:cNvGraphicFramePr/>
          <p:nvPr/>
        </p:nvGraphicFramePr>
        <p:xfrm>
          <a:off x="201168" y="1207008"/>
          <a:ext cx="4242816" cy="3401568"/>
        </p:xfrm>
        <a:graphic>
          <a:graphicData uri="http://schemas.openxmlformats.org/drawingml/2006/chart">
            <c:chart xmlns:c="http://schemas.openxmlformats.org/drawingml/2006/chart" xmlns:r="http://schemas.openxmlformats.org/officeDocument/2006/relationships" r:id="rId3"/>
          </a:graphicData>
        </a:graphic>
      </p:graphicFrame>
      <p:sp>
        <p:nvSpPr>
          <p:cNvPr id="10" name="Shape 7"/>
          <p:cNvSpPr/>
          <p:nvPr/>
        </p:nvSpPr>
        <p:spPr>
          <a:xfrm>
            <a:off x="4663440" y="804672"/>
            <a:ext cx="4315968" cy="4041648"/>
          </a:xfrm>
          <a:prstGeom prst="rect">
            <a:avLst/>
          </a:prstGeom>
          <a:solidFill>
            <a:srgbClr val="F9F0FB"/>
          </a:solidFill>
          <a:ln w="12700">
            <a:solidFill>
              <a:srgbClr val="E8D0F0"/>
            </a:solidFill>
            <a:prstDash val="solid"/>
          </a:ln>
        </p:spPr>
        <p:txBody>
          <a:bodyPr tIns="18288" bIns="18288"/>
          <a:lstStyle/>
          <a:p>
            <a:endParaRPr dirty="0"/>
          </a:p>
        </p:txBody>
      </p:sp>
      <p:sp>
        <p:nvSpPr>
          <p:cNvPr id="11" name="Text 8"/>
          <p:cNvSpPr/>
          <p:nvPr/>
        </p:nvSpPr>
        <p:spPr>
          <a:xfrm>
            <a:off x="4791456" y="877824"/>
            <a:ext cx="4023360" cy="292608"/>
          </a:xfrm>
          <a:prstGeom prst="rect">
            <a:avLst/>
          </a:prstGeom>
          <a:noFill/>
          <a:ln/>
        </p:spPr>
        <p:txBody>
          <a:bodyPr wrap="square" lIns="0" tIns="0" rIns="0" bIns="0" rtlCol="0" anchor="ctr"/>
          <a:lstStyle/>
          <a:p>
            <a:pPr marL="0" indent="0">
              <a:buNone/>
            </a:pPr>
            <a:r>
              <a:rPr lang="en-US" sz="1000" b="1" dirty="0">
                <a:solidFill>
                  <a:srgbClr val="00A99D"/>
                </a:solidFill>
                <a:latin typeface="Calibri" pitchFamily="34" charset="0"/>
                <a:ea typeface="Calibri" pitchFamily="34" charset="-122"/>
                <a:cs typeface="Calibri" pitchFamily="34" charset="-120"/>
              </a:rPr>
              <a:t>Quarterly PAT (₹ Crore)</a:t>
            </a:r>
            <a:endParaRPr lang="en-US" sz="1000" dirty="0"/>
          </a:p>
        </p:txBody>
      </p:sp>
      <p:graphicFrame>
        <p:nvGraphicFramePr>
          <p:cNvPr id="12" name="Chart 1"/>
          <p:cNvGraphicFramePr/>
          <p:nvPr/>
        </p:nvGraphicFramePr>
        <p:xfrm>
          <a:off x="4700016" y="1207008"/>
          <a:ext cx="4242816" cy="3401568"/>
        </p:xfrm>
        <a:graphic>
          <a:graphicData uri="http://schemas.openxmlformats.org/drawingml/2006/chart">
            <c:chart xmlns:c="http://schemas.openxmlformats.org/drawingml/2006/chart" xmlns:r="http://schemas.openxmlformats.org/officeDocument/2006/relationships" r:id="rId4"/>
          </a:graphicData>
        </a:graphic>
      </p:graphicFrame>
      <p:sp>
        <p:nvSpPr>
          <p:cNvPr id="13" name="Shape 9"/>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14" name="Text 10"/>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15" name="Text 11"/>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13 / 27</a:t>
            </a:r>
            <a:endParaRPr lang="en-US" sz="700" dirty="0">
              <a:solidFill>
                <a:schemeClr val="bg1"/>
              </a:solidFill>
            </a:endParaRPr>
          </a:p>
        </p:txBody>
      </p:sp>
      <p:pic>
        <p:nvPicPr>
          <p:cNvPr id="19" name="Picture 18">
            <a:extLst>
              <a:ext uri="{FF2B5EF4-FFF2-40B4-BE49-F238E27FC236}">
                <a16:creationId xmlns:a16="http://schemas.microsoft.com/office/drawing/2014/main" id="{758231E8-BE9E-358F-BB6B-9B9512B323B6}"/>
              </a:ext>
            </a:extLst>
          </p:cNvPr>
          <p:cNvPicPr>
            <a:picLocks noChangeAspect="1"/>
          </p:cNvPicPr>
          <p:nvPr/>
        </p:nvPicPr>
        <p:blipFill>
          <a:blip r:embed="rId5"/>
          <a:stretch>
            <a:fillRect/>
          </a:stretch>
        </p:blipFill>
        <p:spPr>
          <a:xfrm>
            <a:off x="6013287" y="88154"/>
            <a:ext cx="1393353" cy="51535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1">
    <p:bg>
      <p:bgPr>
        <a:solidFill>
          <a:srgbClr val="FAFAFA"/>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2D1B2E"/>
          </a:solidFill>
          <a:ln w="12700">
            <a:solidFill>
              <a:srgbClr val="2D1B2E"/>
            </a:solidFill>
            <a:prstDash val="solid"/>
          </a:ln>
        </p:spPr>
        <p:txBody>
          <a:bodyPr tIns="18288" bIns="18288"/>
          <a:lstStyle/>
          <a:p>
            <a:endParaRPr dirty="0"/>
          </a:p>
        </p:txBody>
      </p:sp>
      <p:sp>
        <p:nvSpPr>
          <p:cNvPr id="3" name="Shape 1"/>
          <p:cNvSpPr/>
          <p:nvPr/>
        </p:nvSpPr>
        <p:spPr>
          <a:xfrm>
            <a:off x="0" y="0"/>
            <a:ext cx="50292" cy="658368"/>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p:cNvSpPr/>
          <p:nvPr/>
        </p:nvSpPr>
        <p:spPr>
          <a:xfrm>
            <a:off x="164592" y="64008"/>
            <a:ext cx="6858000" cy="530352"/>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Annual Financial Performance — FY2020 to FY2026</a:t>
            </a:r>
            <a:endParaRPr lang="en-US" sz="1800" dirty="0"/>
          </a:p>
        </p:txBody>
      </p:sp>
      <p:sp>
        <p:nvSpPr>
          <p:cNvPr id="5" name="Shape 3"/>
          <p:cNvSpPr/>
          <p:nvPr/>
        </p:nvSpPr>
        <p:spPr>
          <a:xfrm>
            <a:off x="7818120" y="128016"/>
            <a:ext cx="1188720" cy="384048"/>
          </a:xfrm>
          <a:prstGeom prst="rect">
            <a:avLst/>
          </a:prstGeom>
          <a:solidFill>
            <a:srgbClr val="CC0066"/>
          </a:solidFill>
          <a:ln w="12700">
            <a:solidFill>
              <a:srgbClr val="CC0066"/>
            </a:solidFill>
            <a:prstDash val="solid"/>
          </a:ln>
        </p:spPr>
        <p:txBody>
          <a:bodyPr tIns="18288" bIns="18288"/>
          <a:lstStyle/>
          <a:p>
            <a:endParaRPr dirty="0"/>
          </a:p>
        </p:txBody>
      </p:sp>
      <p:sp>
        <p:nvSpPr>
          <p:cNvPr id="6" name="Text 4"/>
          <p:cNvSpPr/>
          <p:nvPr/>
        </p:nvSpPr>
        <p:spPr>
          <a:xfrm>
            <a:off x="7818120" y="128016"/>
            <a:ext cx="1188720" cy="384048"/>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ANNUAL P&amp;L</a:t>
            </a:r>
            <a:endParaRPr lang="en-US" sz="900" dirty="0"/>
          </a:p>
        </p:txBody>
      </p:sp>
      <p:sp>
        <p:nvSpPr>
          <p:cNvPr id="7" name="Shape 5"/>
          <p:cNvSpPr/>
          <p:nvPr/>
        </p:nvSpPr>
        <p:spPr>
          <a:xfrm>
            <a:off x="164592" y="804672"/>
            <a:ext cx="5760720" cy="4041648"/>
          </a:xfrm>
          <a:prstGeom prst="rect">
            <a:avLst/>
          </a:prstGeom>
          <a:solidFill>
            <a:srgbClr val="F9F0FB"/>
          </a:solidFill>
          <a:ln w="12700">
            <a:solidFill>
              <a:srgbClr val="E8D0F0"/>
            </a:solidFill>
            <a:prstDash val="solid"/>
          </a:ln>
        </p:spPr>
        <p:txBody>
          <a:bodyPr tIns="18288" bIns="18288"/>
          <a:lstStyle/>
          <a:p>
            <a:endParaRPr dirty="0"/>
          </a:p>
        </p:txBody>
      </p:sp>
      <p:sp>
        <p:nvSpPr>
          <p:cNvPr id="8" name="Text 6"/>
          <p:cNvSpPr/>
          <p:nvPr/>
        </p:nvSpPr>
        <p:spPr>
          <a:xfrm>
            <a:off x="292608" y="877824"/>
            <a:ext cx="5486400" cy="292608"/>
          </a:xfrm>
          <a:prstGeom prst="rect">
            <a:avLst/>
          </a:prstGeom>
          <a:noFill/>
          <a:ln/>
        </p:spPr>
        <p:txBody>
          <a:bodyPr wrap="square" lIns="0" tIns="0" rIns="0" bIns="0" rtlCol="0" anchor="ctr"/>
          <a:lstStyle/>
          <a:p>
            <a:pPr marL="0" indent="0">
              <a:buNone/>
            </a:pPr>
            <a:r>
              <a:rPr lang="en-US" sz="1000" b="1" dirty="0">
                <a:solidFill>
                  <a:srgbClr val="CC0066"/>
                </a:solidFill>
                <a:latin typeface="Calibri" pitchFamily="34" charset="0"/>
                <a:ea typeface="Calibri" pitchFamily="34" charset="-122"/>
                <a:cs typeface="Calibri" pitchFamily="34" charset="-120"/>
              </a:rPr>
              <a:t>Annual Revenue (₹ Cr)  |  FY2020–FY2026</a:t>
            </a:r>
            <a:endParaRPr lang="en-US" sz="1000" dirty="0"/>
          </a:p>
        </p:txBody>
      </p:sp>
      <p:graphicFrame>
        <p:nvGraphicFramePr>
          <p:cNvPr id="9" name="Chart 0"/>
          <p:cNvGraphicFramePr/>
          <p:nvPr/>
        </p:nvGraphicFramePr>
        <p:xfrm>
          <a:off x="201168" y="1207008"/>
          <a:ext cx="5687568" cy="3401568"/>
        </p:xfrm>
        <a:graphic>
          <a:graphicData uri="http://schemas.openxmlformats.org/drawingml/2006/chart">
            <c:chart xmlns:c="http://schemas.openxmlformats.org/drawingml/2006/chart" xmlns:r="http://schemas.openxmlformats.org/officeDocument/2006/relationships" r:id="rId3"/>
          </a:graphicData>
        </a:graphic>
      </p:graphicFrame>
      <p:sp>
        <p:nvSpPr>
          <p:cNvPr id="10" name="Shape 7"/>
          <p:cNvSpPr/>
          <p:nvPr/>
        </p:nvSpPr>
        <p:spPr>
          <a:xfrm>
            <a:off x="6144768" y="804672"/>
            <a:ext cx="2834640" cy="4041648"/>
          </a:xfrm>
          <a:prstGeom prst="rect">
            <a:avLst/>
          </a:prstGeom>
          <a:solidFill>
            <a:srgbClr val="F9F0FB"/>
          </a:solidFill>
          <a:ln w="12700">
            <a:solidFill>
              <a:srgbClr val="E8D0F0"/>
            </a:solidFill>
            <a:prstDash val="solid"/>
          </a:ln>
        </p:spPr>
        <p:txBody>
          <a:bodyPr tIns="18288" bIns="18288"/>
          <a:lstStyle/>
          <a:p>
            <a:endParaRPr dirty="0"/>
          </a:p>
        </p:txBody>
      </p:sp>
      <p:sp>
        <p:nvSpPr>
          <p:cNvPr id="11" name="Text 8"/>
          <p:cNvSpPr/>
          <p:nvPr/>
        </p:nvSpPr>
        <p:spPr>
          <a:xfrm>
            <a:off x="6272784" y="877824"/>
            <a:ext cx="2560320" cy="292608"/>
          </a:xfrm>
          <a:prstGeom prst="rect">
            <a:avLst/>
          </a:prstGeom>
          <a:noFill/>
          <a:ln/>
        </p:spPr>
        <p:txBody>
          <a:bodyPr wrap="square" lIns="0" tIns="0" rIns="0" bIns="0" rtlCol="0" anchor="ctr"/>
          <a:lstStyle/>
          <a:p>
            <a:pPr marL="0" indent="0">
              <a:buNone/>
            </a:pPr>
            <a:r>
              <a:rPr lang="en-US" sz="1000" b="1" dirty="0">
                <a:solidFill>
                  <a:srgbClr val="00A99D"/>
                </a:solidFill>
                <a:latin typeface="Calibri" pitchFamily="34" charset="0"/>
                <a:ea typeface="Calibri" pitchFamily="34" charset="-122"/>
                <a:cs typeface="Calibri" pitchFamily="34" charset="-120"/>
              </a:rPr>
              <a:t>Net Worth (₹ Cr) — Steady Compounding</a:t>
            </a:r>
            <a:endParaRPr lang="en-US" sz="1000" dirty="0"/>
          </a:p>
        </p:txBody>
      </p:sp>
      <p:graphicFrame>
        <p:nvGraphicFramePr>
          <p:cNvPr id="12" name="Chart 1"/>
          <p:cNvGraphicFramePr/>
          <p:nvPr>
            <p:extLst>
              <p:ext uri="{D42A27DB-BD31-4B8C-83A1-F6EECF244321}">
                <p14:modId xmlns:p14="http://schemas.microsoft.com/office/powerpoint/2010/main" val="3839942488"/>
              </p:ext>
            </p:extLst>
          </p:nvPr>
        </p:nvGraphicFramePr>
        <p:xfrm>
          <a:off x="6144768" y="1188720"/>
          <a:ext cx="2834640" cy="2011680"/>
        </p:xfrm>
        <a:graphic>
          <a:graphicData uri="http://schemas.openxmlformats.org/drawingml/2006/chart">
            <c:chart xmlns:c="http://schemas.openxmlformats.org/drawingml/2006/chart" xmlns:r="http://schemas.openxmlformats.org/officeDocument/2006/relationships" r:id="rId4"/>
          </a:graphicData>
        </a:graphic>
      </p:graphicFrame>
      <p:sp>
        <p:nvSpPr>
          <p:cNvPr id="13" name="Shape 9"/>
          <p:cNvSpPr/>
          <p:nvPr/>
        </p:nvSpPr>
        <p:spPr>
          <a:xfrm>
            <a:off x="6217920" y="3310128"/>
            <a:ext cx="2688336" cy="420624"/>
          </a:xfrm>
          <a:prstGeom prst="rect">
            <a:avLst/>
          </a:prstGeom>
          <a:solidFill>
            <a:srgbClr val="3E2244"/>
          </a:solidFill>
          <a:ln w="12700">
            <a:solidFill>
              <a:srgbClr val="D8B4E8"/>
            </a:solidFill>
            <a:prstDash val="solid"/>
          </a:ln>
        </p:spPr>
        <p:txBody>
          <a:bodyPr tIns="18288" bIns="18288"/>
          <a:lstStyle/>
          <a:p>
            <a:endParaRPr dirty="0"/>
          </a:p>
        </p:txBody>
      </p:sp>
      <p:sp>
        <p:nvSpPr>
          <p:cNvPr id="14" name="Text 10"/>
          <p:cNvSpPr/>
          <p:nvPr/>
        </p:nvSpPr>
        <p:spPr>
          <a:xfrm>
            <a:off x="6291072" y="3310128"/>
            <a:ext cx="640080" cy="420624"/>
          </a:xfrm>
          <a:prstGeom prst="rect">
            <a:avLst/>
          </a:prstGeom>
          <a:noFill/>
          <a:ln/>
        </p:spPr>
        <p:txBody>
          <a:bodyPr wrap="square" lIns="0" tIns="0" rIns="0" bIns="0" rtlCol="0" anchor="ctr"/>
          <a:lstStyle/>
          <a:p>
            <a:pPr marL="0" indent="0">
              <a:buNone/>
            </a:pPr>
            <a:r>
              <a:rPr lang="en-US" sz="1700" b="1" dirty="0">
                <a:solidFill>
                  <a:srgbClr val="CC0066"/>
                </a:solidFill>
                <a:latin typeface="Calibri" pitchFamily="34" charset="0"/>
                <a:ea typeface="Calibri" pitchFamily="34" charset="-122"/>
                <a:cs typeface="Calibri" pitchFamily="34" charset="-120"/>
              </a:rPr>
              <a:t>13%</a:t>
            </a:r>
            <a:endParaRPr lang="en-US" sz="1700" dirty="0"/>
          </a:p>
        </p:txBody>
      </p:sp>
      <p:sp>
        <p:nvSpPr>
          <p:cNvPr id="15" name="Text 11"/>
          <p:cNvSpPr/>
          <p:nvPr/>
        </p:nvSpPr>
        <p:spPr>
          <a:xfrm>
            <a:off x="6949440" y="3310128"/>
            <a:ext cx="1883664" cy="420624"/>
          </a:xfrm>
          <a:prstGeom prst="rect">
            <a:avLst/>
          </a:prstGeom>
          <a:noFill/>
          <a:ln/>
        </p:spPr>
        <p:txBody>
          <a:bodyPr wrap="square" lIns="0" tIns="0" rIns="0" bIns="0" rtlCol="0" anchor="ctr"/>
          <a:lstStyle/>
          <a:p>
            <a:pPr marL="0" indent="0">
              <a:buNone/>
            </a:pPr>
            <a:r>
              <a:rPr lang="en-US" sz="800" dirty="0">
                <a:solidFill>
                  <a:srgbClr val="FFFFFF"/>
                </a:solidFill>
                <a:latin typeface="Calibri" pitchFamily="34" charset="0"/>
                <a:ea typeface="Calibri" pitchFamily="34" charset="-122"/>
                <a:cs typeface="Calibri" pitchFamily="34" charset="-120"/>
              </a:rPr>
              <a:t>10-Yr Revenue CAGR</a:t>
            </a:r>
            <a:endParaRPr lang="en-US" sz="800" dirty="0"/>
          </a:p>
        </p:txBody>
      </p:sp>
      <p:sp>
        <p:nvSpPr>
          <p:cNvPr id="16" name="Shape 12"/>
          <p:cNvSpPr/>
          <p:nvPr/>
        </p:nvSpPr>
        <p:spPr>
          <a:xfrm>
            <a:off x="6217920" y="3813048"/>
            <a:ext cx="2688336" cy="420624"/>
          </a:xfrm>
          <a:prstGeom prst="rect">
            <a:avLst/>
          </a:prstGeom>
          <a:solidFill>
            <a:srgbClr val="3E2244"/>
          </a:solidFill>
          <a:ln w="12700">
            <a:solidFill>
              <a:srgbClr val="D8B4E8"/>
            </a:solidFill>
            <a:prstDash val="solid"/>
          </a:ln>
        </p:spPr>
        <p:txBody>
          <a:bodyPr tIns="18288" bIns="18288"/>
          <a:lstStyle/>
          <a:p>
            <a:endParaRPr dirty="0"/>
          </a:p>
        </p:txBody>
      </p:sp>
      <p:sp>
        <p:nvSpPr>
          <p:cNvPr id="17" name="Text 13"/>
          <p:cNvSpPr/>
          <p:nvPr/>
        </p:nvSpPr>
        <p:spPr>
          <a:xfrm>
            <a:off x="6291072" y="3813048"/>
            <a:ext cx="640080" cy="420624"/>
          </a:xfrm>
          <a:prstGeom prst="rect">
            <a:avLst/>
          </a:prstGeom>
          <a:noFill/>
          <a:ln/>
        </p:spPr>
        <p:txBody>
          <a:bodyPr wrap="square" lIns="0" tIns="0" rIns="0" bIns="0" rtlCol="0" anchor="ctr"/>
          <a:lstStyle/>
          <a:p>
            <a:pPr marL="0" indent="0">
              <a:buNone/>
            </a:pPr>
            <a:r>
              <a:rPr lang="en-US" sz="1700" b="1" dirty="0">
                <a:solidFill>
                  <a:srgbClr val="CC0066"/>
                </a:solidFill>
                <a:latin typeface="Calibri" pitchFamily="34" charset="0"/>
                <a:ea typeface="Calibri" pitchFamily="34" charset="-122"/>
                <a:cs typeface="Calibri" pitchFamily="34" charset="-120"/>
              </a:rPr>
              <a:t>22%</a:t>
            </a:r>
            <a:endParaRPr lang="en-US" sz="1700" dirty="0"/>
          </a:p>
        </p:txBody>
      </p:sp>
      <p:sp>
        <p:nvSpPr>
          <p:cNvPr id="18" name="Text 14"/>
          <p:cNvSpPr/>
          <p:nvPr/>
        </p:nvSpPr>
        <p:spPr>
          <a:xfrm>
            <a:off x="6949440" y="3813048"/>
            <a:ext cx="1883664" cy="420624"/>
          </a:xfrm>
          <a:prstGeom prst="rect">
            <a:avLst/>
          </a:prstGeom>
          <a:noFill/>
          <a:ln/>
        </p:spPr>
        <p:txBody>
          <a:bodyPr wrap="square" lIns="0" tIns="0" rIns="0" bIns="0" rtlCol="0" anchor="ctr"/>
          <a:lstStyle/>
          <a:p>
            <a:pPr marL="0" indent="0">
              <a:buNone/>
            </a:pPr>
            <a:r>
              <a:rPr lang="en-US" sz="800" dirty="0">
                <a:solidFill>
                  <a:srgbClr val="FFFFFF"/>
                </a:solidFill>
                <a:latin typeface="Calibri" pitchFamily="34" charset="0"/>
                <a:ea typeface="Calibri" pitchFamily="34" charset="-122"/>
                <a:cs typeface="Calibri" pitchFamily="34" charset="-120"/>
              </a:rPr>
              <a:t>10-Yr PAT CAGR</a:t>
            </a:r>
            <a:endParaRPr lang="en-US" sz="800" dirty="0"/>
          </a:p>
        </p:txBody>
      </p:sp>
      <p:sp>
        <p:nvSpPr>
          <p:cNvPr id="19" name="Shape 15"/>
          <p:cNvSpPr/>
          <p:nvPr/>
        </p:nvSpPr>
        <p:spPr>
          <a:xfrm>
            <a:off x="6217920" y="4315968"/>
            <a:ext cx="2688336" cy="420624"/>
          </a:xfrm>
          <a:prstGeom prst="rect">
            <a:avLst/>
          </a:prstGeom>
          <a:solidFill>
            <a:srgbClr val="3E2244"/>
          </a:solidFill>
          <a:ln w="12700">
            <a:solidFill>
              <a:srgbClr val="D8B4E8"/>
            </a:solidFill>
            <a:prstDash val="solid"/>
          </a:ln>
        </p:spPr>
        <p:txBody>
          <a:bodyPr tIns="18288" bIns="18288"/>
          <a:lstStyle/>
          <a:p>
            <a:endParaRPr dirty="0"/>
          </a:p>
        </p:txBody>
      </p:sp>
      <p:sp>
        <p:nvSpPr>
          <p:cNvPr id="20" name="Text 16"/>
          <p:cNvSpPr/>
          <p:nvPr/>
        </p:nvSpPr>
        <p:spPr>
          <a:xfrm>
            <a:off x="6291072" y="4315968"/>
            <a:ext cx="640080" cy="420624"/>
          </a:xfrm>
          <a:prstGeom prst="rect">
            <a:avLst/>
          </a:prstGeom>
          <a:noFill/>
          <a:ln/>
        </p:spPr>
        <p:txBody>
          <a:bodyPr wrap="square" lIns="0" tIns="0" rIns="0" bIns="0" rtlCol="0" anchor="ctr"/>
          <a:lstStyle/>
          <a:p>
            <a:pPr marL="0" indent="0">
              <a:buNone/>
            </a:pPr>
            <a:r>
              <a:rPr lang="en-US" sz="1700" b="1" dirty="0">
                <a:solidFill>
                  <a:srgbClr val="CC0066"/>
                </a:solidFill>
                <a:latin typeface="Calibri" pitchFamily="34" charset="0"/>
                <a:ea typeface="Calibri" pitchFamily="34" charset="-122"/>
                <a:cs typeface="Calibri" pitchFamily="34" charset="-120"/>
              </a:rPr>
              <a:t>16%</a:t>
            </a:r>
            <a:endParaRPr lang="en-US" sz="1700" dirty="0"/>
          </a:p>
        </p:txBody>
      </p:sp>
      <p:sp>
        <p:nvSpPr>
          <p:cNvPr id="21" name="Text 17"/>
          <p:cNvSpPr/>
          <p:nvPr/>
        </p:nvSpPr>
        <p:spPr>
          <a:xfrm>
            <a:off x="6949440" y="4315968"/>
            <a:ext cx="1883664" cy="420624"/>
          </a:xfrm>
          <a:prstGeom prst="rect">
            <a:avLst/>
          </a:prstGeom>
          <a:noFill/>
          <a:ln/>
        </p:spPr>
        <p:txBody>
          <a:bodyPr wrap="square" lIns="0" tIns="0" rIns="0" bIns="0" rtlCol="0" anchor="ctr"/>
          <a:lstStyle/>
          <a:p>
            <a:pPr marL="0" indent="0">
              <a:buNone/>
            </a:pPr>
            <a:r>
              <a:rPr lang="en-US" sz="800" dirty="0">
                <a:solidFill>
                  <a:srgbClr val="FFFFFF"/>
                </a:solidFill>
                <a:latin typeface="Calibri" pitchFamily="34" charset="0"/>
                <a:ea typeface="Calibri" pitchFamily="34" charset="-122"/>
                <a:cs typeface="Calibri" pitchFamily="34" charset="-120"/>
              </a:rPr>
              <a:t>10-Yr Stock CAGR</a:t>
            </a:r>
            <a:endParaRPr lang="en-US" sz="800" dirty="0"/>
          </a:p>
        </p:txBody>
      </p:sp>
      <p:sp>
        <p:nvSpPr>
          <p:cNvPr id="22" name="Shape 18"/>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23" name="Text 19"/>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24" name="Text 20"/>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14 / 27</a:t>
            </a:r>
            <a:endParaRPr lang="en-US" sz="700" dirty="0">
              <a:solidFill>
                <a:schemeClr val="bg1"/>
              </a:solidFill>
            </a:endParaRPr>
          </a:p>
        </p:txBody>
      </p:sp>
      <p:pic>
        <p:nvPicPr>
          <p:cNvPr id="28" name="Picture 27">
            <a:extLst>
              <a:ext uri="{FF2B5EF4-FFF2-40B4-BE49-F238E27FC236}">
                <a16:creationId xmlns:a16="http://schemas.microsoft.com/office/drawing/2014/main" id="{B93A3045-E8DA-FC81-BB79-0887DA993F75}"/>
              </a:ext>
            </a:extLst>
          </p:cNvPr>
          <p:cNvPicPr>
            <a:picLocks noChangeAspect="1"/>
          </p:cNvPicPr>
          <p:nvPr/>
        </p:nvPicPr>
        <p:blipFill>
          <a:blip r:embed="rId5"/>
          <a:stretch>
            <a:fillRect/>
          </a:stretch>
        </p:blipFill>
        <p:spPr>
          <a:xfrm>
            <a:off x="6234475" y="49935"/>
            <a:ext cx="1393353" cy="5153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EB6F0-B517-FA52-4823-31A97B5AE13D}"/>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A8BBEC2D-C29A-2860-28C2-9EC288CF61A8}"/>
              </a:ext>
            </a:extLst>
          </p:cNvPr>
          <p:cNvSpPr/>
          <p:nvPr/>
        </p:nvSpPr>
        <p:spPr>
          <a:xfrm>
            <a:off x="5943600" y="457200"/>
            <a:ext cx="3017520" cy="4114800"/>
          </a:xfrm>
          <a:prstGeom prst="rect">
            <a:avLst/>
          </a:prstGeom>
          <a:noFill/>
          <a:ln/>
        </p:spPr>
        <p:txBody>
          <a:bodyPr wrap="square" lIns="0" tIns="0" rIns="0" bIns="0" rtlCol="0" anchor="ctr"/>
          <a:lstStyle/>
          <a:p>
            <a:pPr marL="0" indent="0" algn="ctr">
              <a:buNone/>
            </a:pPr>
            <a:r>
              <a:rPr lang="en-US" sz="20000" b="1" dirty="0">
                <a:solidFill>
                  <a:srgbClr val="3D0D1C"/>
                </a:solidFill>
                <a:latin typeface="Calibri" pitchFamily="34" charset="0"/>
                <a:ea typeface="Calibri" pitchFamily="34" charset="-122"/>
                <a:cs typeface="Calibri" pitchFamily="34" charset="-120"/>
              </a:rPr>
              <a:t>04</a:t>
            </a:r>
            <a:endParaRPr lang="en-US" sz="20000" dirty="0"/>
          </a:p>
        </p:txBody>
      </p:sp>
      <p:sp>
        <p:nvSpPr>
          <p:cNvPr id="3" name="Shape 1">
            <a:extLst>
              <a:ext uri="{FF2B5EF4-FFF2-40B4-BE49-F238E27FC236}">
                <a16:creationId xmlns:a16="http://schemas.microsoft.com/office/drawing/2014/main" id="{25B126F1-8757-9A70-6BED-22DECAD329B0}"/>
              </a:ext>
            </a:extLst>
          </p:cNvPr>
          <p:cNvSpPr/>
          <p:nvPr/>
        </p:nvSpPr>
        <p:spPr>
          <a:xfrm>
            <a:off x="548640" y="1463040"/>
            <a:ext cx="73152" cy="2194560"/>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a:extLst>
              <a:ext uri="{FF2B5EF4-FFF2-40B4-BE49-F238E27FC236}">
                <a16:creationId xmlns:a16="http://schemas.microsoft.com/office/drawing/2014/main" id="{2EA78C4B-9F27-8C2A-3831-B8A38D5909C0}"/>
              </a:ext>
            </a:extLst>
          </p:cNvPr>
          <p:cNvSpPr/>
          <p:nvPr/>
        </p:nvSpPr>
        <p:spPr>
          <a:xfrm>
            <a:off x="749808" y="1463040"/>
            <a:ext cx="5943600" cy="2194560"/>
          </a:xfrm>
          <a:prstGeom prst="rect">
            <a:avLst/>
          </a:prstGeom>
          <a:noFill/>
          <a:ln/>
        </p:spPr>
        <p:txBody>
          <a:bodyPr wrap="square" lIns="0" tIns="0" rIns="0" bIns="0" rtlCol="0" anchor="ctr"/>
          <a:lstStyle/>
          <a:p>
            <a:pPr marL="0" indent="0">
              <a:buNone/>
            </a:pPr>
            <a:r>
              <a:rPr lang="en-US" sz="3800" b="1" dirty="0">
                <a:solidFill>
                  <a:srgbClr val="7030A0"/>
                </a:solidFill>
                <a:latin typeface="Calibri" pitchFamily="34" charset="0"/>
                <a:ea typeface="Calibri" pitchFamily="34" charset="-122"/>
                <a:cs typeface="Calibri" pitchFamily="34" charset="-120"/>
              </a:rPr>
              <a:t>Strategic Strengths</a:t>
            </a:r>
            <a:endParaRPr lang="en-US" sz="3800" dirty="0">
              <a:solidFill>
                <a:srgbClr val="7030A0"/>
              </a:solidFill>
            </a:endParaRPr>
          </a:p>
          <a:p>
            <a:pPr marL="0" indent="0">
              <a:buNone/>
            </a:pPr>
            <a:r>
              <a:rPr lang="en-US" sz="3800" b="1" dirty="0">
                <a:solidFill>
                  <a:srgbClr val="7030A0"/>
                </a:solidFill>
                <a:latin typeface="Calibri" pitchFamily="34" charset="0"/>
                <a:ea typeface="Calibri" pitchFamily="34" charset="-122"/>
                <a:cs typeface="Calibri" pitchFamily="34" charset="-120"/>
              </a:rPr>
              <a:t>&amp; Growth Drivers</a:t>
            </a:r>
            <a:endParaRPr lang="en-US" sz="3800" dirty="0">
              <a:solidFill>
                <a:srgbClr val="7030A0"/>
              </a:solidFill>
            </a:endParaRPr>
          </a:p>
        </p:txBody>
      </p:sp>
      <p:sp>
        <p:nvSpPr>
          <p:cNvPr id="5" name="Shape 3">
            <a:extLst>
              <a:ext uri="{FF2B5EF4-FFF2-40B4-BE49-F238E27FC236}">
                <a16:creationId xmlns:a16="http://schemas.microsoft.com/office/drawing/2014/main" id="{8647DEB1-C1D8-10C3-688E-729CBD096148}"/>
              </a:ext>
            </a:extLst>
          </p:cNvPr>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6" name="Text 4">
            <a:extLst>
              <a:ext uri="{FF2B5EF4-FFF2-40B4-BE49-F238E27FC236}">
                <a16:creationId xmlns:a16="http://schemas.microsoft.com/office/drawing/2014/main" id="{A24EE1DD-A06A-B712-28C5-8411E6141456}"/>
              </a:ext>
            </a:extLst>
          </p:cNvPr>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rgbClr val="6B5B72"/>
                </a:solidFill>
                <a:latin typeface="Calibri" pitchFamily="34" charset="0"/>
                <a:ea typeface="Calibri" pitchFamily="34" charset="-122"/>
                <a:cs typeface="Calibri" pitchFamily="34" charset="-120"/>
              </a:rPr>
              <a:t>Vipul Organics Limited  |  Investor Presentation  |  Q1 FY2026-27</a:t>
            </a:r>
            <a:endParaRPr lang="en-US" sz="700" dirty="0"/>
          </a:p>
        </p:txBody>
      </p:sp>
      <p:sp>
        <p:nvSpPr>
          <p:cNvPr id="7" name="Text 5">
            <a:extLst>
              <a:ext uri="{FF2B5EF4-FFF2-40B4-BE49-F238E27FC236}">
                <a16:creationId xmlns:a16="http://schemas.microsoft.com/office/drawing/2014/main" id="{429BCF87-F8E7-8D92-5A6B-A9705A844F08}"/>
              </a:ext>
            </a:extLst>
          </p:cNvPr>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rgbClr val="6B5B72"/>
                </a:solidFill>
                <a:latin typeface="Calibri" pitchFamily="34" charset="0"/>
                <a:ea typeface="Calibri" pitchFamily="34" charset="-122"/>
                <a:cs typeface="Calibri" pitchFamily="34" charset="-120"/>
              </a:rPr>
              <a:t> / </a:t>
            </a:r>
            <a:endParaRPr lang="en-US" sz="700" dirty="0"/>
          </a:p>
        </p:txBody>
      </p:sp>
      <p:sp>
        <p:nvSpPr>
          <p:cNvPr id="8" name="Shape 6">
            <a:extLst>
              <a:ext uri="{FF2B5EF4-FFF2-40B4-BE49-F238E27FC236}">
                <a16:creationId xmlns:a16="http://schemas.microsoft.com/office/drawing/2014/main" id="{0DD4A4E8-7273-84D0-7326-F3201F679CE9}"/>
              </a:ext>
            </a:extLst>
          </p:cNvPr>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9" name="Text 7">
            <a:extLst>
              <a:ext uri="{FF2B5EF4-FFF2-40B4-BE49-F238E27FC236}">
                <a16:creationId xmlns:a16="http://schemas.microsoft.com/office/drawing/2014/main" id="{220B91C9-1525-8239-55F3-85D3616A5DA2}"/>
              </a:ext>
            </a:extLst>
          </p:cNvPr>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10" name="Text 8">
            <a:extLst>
              <a:ext uri="{FF2B5EF4-FFF2-40B4-BE49-F238E27FC236}">
                <a16:creationId xmlns:a16="http://schemas.microsoft.com/office/drawing/2014/main" id="{433DFA61-7542-54C0-9C41-295BBD210BA0}"/>
              </a:ext>
            </a:extLst>
          </p:cNvPr>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15 / 27</a:t>
            </a:r>
            <a:endParaRPr lang="en-US" sz="700" dirty="0">
              <a:solidFill>
                <a:schemeClr val="bg1"/>
              </a:solidFill>
            </a:endParaRPr>
          </a:p>
        </p:txBody>
      </p:sp>
      <p:pic>
        <p:nvPicPr>
          <p:cNvPr id="14" name="Picture 13">
            <a:extLst>
              <a:ext uri="{FF2B5EF4-FFF2-40B4-BE49-F238E27FC236}">
                <a16:creationId xmlns:a16="http://schemas.microsoft.com/office/drawing/2014/main" id="{22934131-F3AD-DC34-35F2-486E4B449F31}"/>
              </a:ext>
            </a:extLst>
          </p:cNvPr>
          <p:cNvPicPr>
            <a:picLocks noChangeAspect="1"/>
          </p:cNvPicPr>
          <p:nvPr/>
        </p:nvPicPr>
        <p:blipFill>
          <a:blip r:embed="rId3"/>
          <a:stretch>
            <a:fillRect/>
          </a:stretch>
        </p:blipFill>
        <p:spPr>
          <a:xfrm>
            <a:off x="6325915" y="56150"/>
            <a:ext cx="1393353" cy="515350"/>
          </a:xfrm>
          <a:prstGeom prst="rect">
            <a:avLst/>
          </a:prstGeom>
        </p:spPr>
      </p:pic>
    </p:spTree>
    <p:extLst>
      <p:ext uri="{BB962C8B-B14F-4D97-AF65-F5344CB8AC3E}">
        <p14:creationId xmlns:p14="http://schemas.microsoft.com/office/powerpoint/2010/main" val="943223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3">
    <p:bg>
      <p:bgPr>
        <a:solidFill>
          <a:srgbClr val="FAFAFA"/>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2D1B2E"/>
          </a:solidFill>
          <a:ln w="12700">
            <a:solidFill>
              <a:srgbClr val="2D1B2E"/>
            </a:solidFill>
            <a:prstDash val="solid"/>
          </a:ln>
        </p:spPr>
        <p:txBody>
          <a:bodyPr tIns="18288" bIns="18288"/>
          <a:lstStyle/>
          <a:p>
            <a:endParaRPr dirty="0"/>
          </a:p>
        </p:txBody>
      </p:sp>
      <p:sp>
        <p:nvSpPr>
          <p:cNvPr id="3" name="Shape 1"/>
          <p:cNvSpPr/>
          <p:nvPr/>
        </p:nvSpPr>
        <p:spPr>
          <a:xfrm>
            <a:off x="0" y="0"/>
            <a:ext cx="50292" cy="658368"/>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p:cNvSpPr/>
          <p:nvPr/>
        </p:nvSpPr>
        <p:spPr>
          <a:xfrm>
            <a:off x="164592" y="64008"/>
            <a:ext cx="6858000" cy="530352"/>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Strategic Competitive Strengths</a:t>
            </a:r>
            <a:endParaRPr lang="en-US" sz="1800" dirty="0"/>
          </a:p>
        </p:txBody>
      </p:sp>
      <p:sp>
        <p:nvSpPr>
          <p:cNvPr id="5" name="Shape 3"/>
          <p:cNvSpPr/>
          <p:nvPr/>
        </p:nvSpPr>
        <p:spPr>
          <a:xfrm>
            <a:off x="7818120" y="128016"/>
            <a:ext cx="1188720" cy="384048"/>
          </a:xfrm>
          <a:prstGeom prst="rect">
            <a:avLst/>
          </a:prstGeom>
          <a:solidFill>
            <a:srgbClr val="CC0066"/>
          </a:solidFill>
          <a:ln w="12700">
            <a:solidFill>
              <a:srgbClr val="CC0066"/>
            </a:solidFill>
            <a:prstDash val="solid"/>
          </a:ln>
        </p:spPr>
        <p:txBody>
          <a:bodyPr tIns="18288" bIns="18288"/>
          <a:lstStyle/>
          <a:p>
            <a:endParaRPr dirty="0"/>
          </a:p>
        </p:txBody>
      </p:sp>
      <p:sp>
        <p:nvSpPr>
          <p:cNvPr id="6" name="Text 4"/>
          <p:cNvSpPr/>
          <p:nvPr/>
        </p:nvSpPr>
        <p:spPr>
          <a:xfrm>
            <a:off x="7818120" y="128016"/>
            <a:ext cx="1188720" cy="384048"/>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STRENGTHS</a:t>
            </a:r>
            <a:endParaRPr lang="en-US" sz="900" dirty="0"/>
          </a:p>
        </p:txBody>
      </p:sp>
      <p:sp>
        <p:nvSpPr>
          <p:cNvPr id="7" name="Shape 5"/>
          <p:cNvSpPr/>
          <p:nvPr/>
        </p:nvSpPr>
        <p:spPr>
          <a:xfrm>
            <a:off x="164592" y="804672"/>
            <a:ext cx="2816352" cy="1920240"/>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8" name="Shape 6"/>
          <p:cNvSpPr/>
          <p:nvPr/>
        </p:nvSpPr>
        <p:spPr>
          <a:xfrm>
            <a:off x="164592" y="804672"/>
            <a:ext cx="2816352" cy="45720"/>
          </a:xfrm>
          <a:prstGeom prst="rect">
            <a:avLst/>
          </a:prstGeom>
          <a:solidFill>
            <a:srgbClr val="CC0066"/>
          </a:solidFill>
          <a:ln w="12700">
            <a:solidFill>
              <a:srgbClr val="CC0066"/>
            </a:solidFill>
            <a:prstDash val="solid"/>
          </a:ln>
        </p:spPr>
        <p:txBody>
          <a:bodyPr tIns="18288" bIns="18288"/>
          <a:lstStyle/>
          <a:p>
            <a:endParaRPr dirty="0"/>
          </a:p>
        </p:txBody>
      </p:sp>
      <p:sp>
        <p:nvSpPr>
          <p:cNvPr id="9" name="Shape 7"/>
          <p:cNvSpPr/>
          <p:nvPr/>
        </p:nvSpPr>
        <p:spPr>
          <a:xfrm>
            <a:off x="274320" y="969264"/>
            <a:ext cx="493776" cy="493776"/>
          </a:xfrm>
          <a:prstGeom prst="ellipse">
            <a:avLst/>
          </a:prstGeom>
          <a:solidFill>
            <a:srgbClr val="C9973A"/>
          </a:solidFill>
          <a:ln w="12700">
            <a:solidFill>
              <a:srgbClr val="C9973A"/>
            </a:solidFill>
            <a:prstDash val="solid"/>
          </a:ln>
        </p:spPr>
        <p:txBody>
          <a:bodyPr tIns="18288" bIns="18288"/>
          <a:lstStyle/>
          <a:p>
            <a:endParaRPr dirty="0"/>
          </a:p>
        </p:txBody>
      </p:sp>
      <p:pic>
        <p:nvPicPr>
          <p:cNvPr id="10" name="Image 0" descr="preencoded.png"/>
          <p:cNvPicPr>
            <a:picLocks noChangeAspect="1"/>
          </p:cNvPicPr>
          <p:nvPr/>
        </p:nvPicPr>
        <p:blipFill>
          <a:blip r:embed="rId3"/>
          <a:stretch>
            <a:fillRect/>
          </a:stretch>
        </p:blipFill>
        <p:spPr>
          <a:xfrm>
            <a:off x="329184" y="1024128"/>
            <a:ext cx="384048" cy="384048"/>
          </a:xfrm>
          <a:prstGeom prst="rect">
            <a:avLst/>
          </a:prstGeom>
        </p:spPr>
      </p:pic>
      <p:sp>
        <p:nvSpPr>
          <p:cNvPr id="11" name="Text 8"/>
          <p:cNvSpPr/>
          <p:nvPr/>
        </p:nvSpPr>
        <p:spPr>
          <a:xfrm>
            <a:off x="859536" y="1005840"/>
            <a:ext cx="2011680" cy="420624"/>
          </a:xfrm>
          <a:prstGeom prst="rect">
            <a:avLst/>
          </a:prstGeom>
          <a:noFill/>
          <a:ln/>
        </p:spPr>
        <p:txBody>
          <a:bodyPr wrap="square" lIns="0" tIns="0" rIns="0" bIns="0" rtlCol="0" anchor="ctr"/>
          <a:lstStyle/>
          <a:p>
            <a:pPr marL="0" indent="0">
              <a:buNone/>
            </a:pPr>
            <a:r>
              <a:rPr lang="en-US" sz="1100" b="1" dirty="0">
                <a:solidFill>
                  <a:srgbClr val="2D1B2E"/>
                </a:solidFill>
                <a:latin typeface="Calibri" pitchFamily="34" charset="0"/>
                <a:ea typeface="Calibri" pitchFamily="34" charset="-122"/>
                <a:cs typeface="Calibri" pitchFamily="34" charset="-120"/>
              </a:rPr>
              <a:t>Niche Pigment Expertise</a:t>
            </a:r>
            <a:endParaRPr lang="en-US" sz="1100" dirty="0"/>
          </a:p>
        </p:txBody>
      </p:sp>
      <p:sp>
        <p:nvSpPr>
          <p:cNvPr id="12" name="Text 9"/>
          <p:cNvSpPr/>
          <p:nvPr/>
        </p:nvSpPr>
        <p:spPr>
          <a:xfrm>
            <a:off x="329184" y="1554480"/>
            <a:ext cx="2523744" cy="1024128"/>
          </a:xfrm>
          <a:prstGeom prst="rect">
            <a:avLst/>
          </a:prstGeom>
          <a:noFill/>
          <a:ln/>
        </p:spPr>
        <p:txBody>
          <a:bodyPr wrap="square" lIns="0" tIns="0" rIns="0" bIns="0" rtlCol="0" anchor="ctr"/>
          <a:lstStyle/>
          <a:p>
            <a:pPr marL="0" indent="0">
              <a:lnSpc>
                <a:spcPct val="140000"/>
              </a:lnSpc>
              <a:buNone/>
            </a:pPr>
            <a:r>
              <a:rPr lang="en-US" sz="900" dirty="0">
                <a:solidFill>
                  <a:srgbClr val="4A3550"/>
                </a:solidFill>
                <a:latin typeface="Calibri" pitchFamily="34" charset="0"/>
                <a:ea typeface="Calibri" pitchFamily="34" charset="-122"/>
                <a:cs typeface="Calibri" pitchFamily="34" charset="-120"/>
              </a:rPr>
              <a:t>Deep azo pigment &amp; dyestuff know-how built over 5+ decades of colour chemistry</a:t>
            </a:r>
            <a:endParaRPr lang="en-US" sz="900" dirty="0"/>
          </a:p>
        </p:txBody>
      </p:sp>
      <p:sp>
        <p:nvSpPr>
          <p:cNvPr id="13" name="Shape 10"/>
          <p:cNvSpPr/>
          <p:nvPr/>
        </p:nvSpPr>
        <p:spPr>
          <a:xfrm>
            <a:off x="3136392" y="804672"/>
            <a:ext cx="2816352" cy="1920240"/>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14" name="Shape 11"/>
          <p:cNvSpPr/>
          <p:nvPr/>
        </p:nvSpPr>
        <p:spPr>
          <a:xfrm>
            <a:off x="3136392" y="804672"/>
            <a:ext cx="2816352" cy="45720"/>
          </a:xfrm>
          <a:prstGeom prst="rect">
            <a:avLst/>
          </a:prstGeom>
          <a:solidFill>
            <a:srgbClr val="CC0066"/>
          </a:solidFill>
          <a:ln w="12700">
            <a:solidFill>
              <a:srgbClr val="CC0066"/>
            </a:solidFill>
            <a:prstDash val="solid"/>
          </a:ln>
        </p:spPr>
        <p:txBody>
          <a:bodyPr tIns="18288" bIns="18288"/>
          <a:lstStyle/>
          <a:p>
            <a:endParaRPr dirty="0"/>
          </a:p>
        </p:txBody>
      </p:sp>
      <p:sp>
        <p:nvSpPr>
          <p:cNvPr id="15" name="Shape 12"/>
          <p:cNvSpPr/>
          <p:nvPr/>
        </p:nvSpPr>
        <p:spPr>
          <a:xfrm>
            <a:off x="3246120" y="969264"/>
            <a:ext cx="493776" cy="493776"/>
          </a:xfrm>
          <a:prstGeom prst="ellipse">
            <a:avLst/>
          </a:prstGeom>
          <a:solidFill>
            <a:srgbClr val="C9973A"/>
          </a:solidFill>
          <a:ln w="12700">
            <a:solidFill>
              <a:srgbClr val="C9973A"/>
            </a:solidFill>
            <a:prstDash val="solid"/>
          </a:ln>
        </p:spPr>
        <p:txBody>
          <a:bodyPr tIns="18288" bIns="18288"/>
          <a:lstStyle/>
          <a:p>
            <a:endParaRPr dirty="0"/>
          </a:p>
        </p:txBody>
      </p:sp>
      <p:pic>
        <p:nvPicPr>
          <p:cNvPr id="16" name="Image 1" descr="preencoded.png"/>
          <p:cNvPicPr>
            <a:picLocks noChangeAspect="1"/>
          </p:cNvPicPr>
          <p:nvPr/>
        </p:nvPicPr>
        <p:blipFill>
          <a:blip r:embed="rId4"/>
          <a:stretch>
            <a:fillRect/>
          </a:stretch>
        </p:blipFill>
        <p:spPr>
          <a:xfrm>
            <a:off x="3300984" y="1024128"/>
            <a:ext cx="384048" cy="384048"/>
          </a:xfrm>
          <a:prstGeom prst="rect">
            <a:avLst/>
          </a:prstGeom>
        </p:spPr>
      </p:pic>
      <p:sp>
        <p:nvSpPr>
          <p:cNvPr id="17" name="Text 13"/>
          <p:cNvSpPr/>
          <p:nvPr/>
        </p:nvSpPr>
        <p:spPr>
          <a:xfrm>
            <a:off x="3831336" y="1005840"/>
            <a:ext cx="2011680" cy="420624"/>
          </a:xfrm>
          <a:prstGeom prst="rect">
            <a:avLst/>
          </a:prstGeom>
          <a:noFill/>
          <a:ln/>
        </p:spPr>
        <p:txBody>
          <a:bodyPr wrap="square" lIns="0" tIns="0" rIns="0" bIns="0" rtlCol="0" anchor="ctr"/>
          <a:lstStyle/>
          <a:p>
            <a:pPr marL="0" indent="0">
              <a:buNone/>
            </a:pPr>
            <a:r>
              <a:rPr lang="en-US" sz="1100" b="1" dirty="0">
                <a:solidFill>
                  <a:srgbClr val="2D1B2E"/>
                </a:solidFill>
                <a:latin typeface="Calibri" pitchFamily="34" charset="0"/>
                <a:ea typeface="Calibri" pitchFamily="34" charset="-122"/>
                <a:cs typeface="Calibri" pitchFamily="34" charset="-120"/>
              </a:rPr>
              <a:t>Backward Integration</a:t>
            </a:r>
            <a:endParaRPr lang="en-US" sz="1100" dirty="0"/>
          </a:p>
        </p:txBody>
      </p:sp>
      <p:sp>
        <p:nvSpPr>
          <p:cNvPr id="18" name="Text 14"/>
          <p:cNvSpPr/>
          <p:nvPr/>
        </p:nvSpPr>
        <p:spPr>
          <a:xfrm>
            <a:off x="3300984" y="1554480"/>
            <a:ext cx="2523744" cy="1024128"/>
          </a:xfrm>
          <a:prstGeom prst="rect">
            <a:avLst/>
          </a:prstGeom>
          <a:noFill/>
          <a:ln/>
        </p:spPr>
        <p:txBody>
          <a:bodyPr wrap="square" lIns="0" tIns="0" rIns="0" bIns="0" rtlCol="0" anchor="ctr"/>
          <a:lstStyle/>
          <a:p>
            <a:pPr marL="0" indent="0">
              <a:lnSpc>
                <a:spcPct val="140000"/>
              </a:lnSpc>
              <a:buNone/>
            </a:pPr>
            <a:r>
              <a:rPr lang="en-US" sz="900" dirty="0">
                <a:solidFill>
                  <a:srgbClr val="4A3550"/>
                </a:solidFill>
                <a:latin typeface="Calibri" pitchFamily="34" charset="0"/>
                <a:ea typeface="Calibri" pitchFamily="34" charset="-122"/>
                <a:cs typeface="Calibri" pitchFamily="34" charset="-120"/>
              </a:rPr>
              <a:t>In-house naphthols, intermediates &amp; base chemicals leads to cost &amp; quality control advantage</a:t>
            </a:r>
            <a:endParaRPr lang="en-US" sz="900" dirty="0"/>
          </a:p>
        </p:txBody>
      </p:sp>
      <p:sp>
        <p:nvSpPr>
          <p:cNvPr id="19" name="Shape 15"/>
          <p:cNvSpPr/>
          <p:nvPr/>
        </p:nvSpPr>
        <p:spPr>
          <a:xfrm>
            <a:off x="6108192" y="804672"/>
            <a:ext cx="2816352" cy="1920240"/>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20" name="Shape 16"/>
          <p:cNvSpPr/>
          <p:nvPr/>
        </p:nvSpPr>
        <p:spPr>
          <a:xfrm>
            <a:off x="6108192" y="804672"/>
            <a:ext cx="2816352" cy="45720"/>
          </a:xfrm>
          <a:prstGeom prst="rect">
            <a:avLst/>
          </a:prstGeom>
          <a:solidFill>
            <a:srgbClr val="CC0066"/>
          </a:solidFill>
          <a:ln w="12700">
            <a:solidFill>
              <a:srgbClr val="CC0066"/>
            </a:solidFill>
            <a:prstDash val="solid"/>
          </a:ln>
        </p:spPr>
        <p:txBody>
          <a:bodyPr tIns="18288" bIns="18288"/>
          <a:lstStyle/>
          <a:p>
            <a:endParaRPr dirty="0"/>
          </a:p>
        </p:txBody>
      </p:sp>
      <p:sp>
        <p:nvSpPr>
          <p:cNvPr id="21" name="Shape 17"/>
          <p:cNvSpPr/>
          <p:nvPr/>
        </p:nvSpPr>
        <p:spPr>
          <a:xfrm>
            <a:off x="6217920" y="969264"/>
            <a:ext cx="493776" cy="493776"/>
          </a:xfrm>
          <a:prstGeom prst="ellipse">
            <a:avLst/>
          </a:prstGeom>
          <a:solidFill>
            <a:srgbClr val="C9973A"/>
          </a:solidFill>
          <a:ln w="12700">
            <a:solidFill>
              <a:srgbClr val="C9973A"/>
            </a:solidFill>
            <a:prstDash val="solid"/>
          </a:ln>
        </p:spPr>
        <p:txBody>
          <a:bodyPr tIns="18288" bIns="18288"/>
          <a:lstStyle/>
          <a:p>
            <a:endParaRPr dirty="0"/>
          </a:p>
        </p:txBody>
      </p:sp>
      <p:pic>
        <p:nvPicPr>
          <p:cNvPr id="22" name="Image 2" descr="preencoded.png"/>
          <p:cNvPicPr>
            <a:picLocks noChangeAspect="1"/>
          </p:cNvPicPr>
          <p:nvPr/>
        </p:nvPicPr>
        <p:blipFill>
          <a:blip r:embed="rId5"/>
          <a:stretch>
            <a:fillRect/>
          </a:stretch>
        </p:blipFill>
        <p:spPr>
          <a:xfrm>
            <a:off x="6272784" y="1024128"/>
            <a:ext cx="384048" cy="384048"/>
          </a:xfrm>
          <a:prstGeom prst="rect">
            <a:avLst/>
          </a:prstGeom>
        </p:spPr>
      </p:pic>
      <p:sp>
        <p:nvSpPr>
          <p:cNvPr id="23" name="Text 18"/>
          <p:cNvSpPr/>
          <p:nvPr/>
        </p:nvSpPr>
        <p:spPr>
          <a:xfrm>
            <a:off x="6803136" y="1005840"/>
            <a:ext cx="2011680" cy="420624"/>
          </a:xfrm>
          <a:prstGeom prst="rect">
            <a:avLst/>
          </a:prstGeom>
          <a:noFill/>
          <a:ln/>
        </p:spPr>
        <p:txBody>
          <a:bodyPr wrap="square" lIns="0" tIns="0" rIns="0" bIns="0" rtlCol="0" anchor="ctr"/>
          <a:lstStyle/>
          <a:p>
            <a:pPr marL="0" indent="0">
              <a:buNone/>
            </a:pPr>
            <a:r>
              <a:rPr lang="en-US" sz="1100" b="1" dirty="0">
                <a:solidFill>
                  <a:srgbClr val="2D1B2E"/>
                </a:solidFill>
                <a:latin typeface="Calibri" pitchFamily="34" charset="0"/>
                <a:ea typeface="Calibri" pitchFamily="34" charset="-122"/>
                <a:cs typeface="Calibri" pitchFamily="34" charset="-120"/>
              </a:rPr>
              <a:t>Global Export Network</a:t>
            </a:r>
            <a:endParaRPr lang="en-US" sz="1100" dirty="0"/>
          </a:p>
        </p:txBody>
      </p:sp>
      <p:sp>
        <p:nvSpPr>
          <p:cNvPr id="24" name="Text 19"/>
          <p:cNvSpPr/>
          <p:nvPr/>
        </p:nvSpPr>
        <p:spPr>
          <a:xfrm>
            <a:off x="6272784" y="1554480"/>
            <a:ext cx="2523744" cy="1024128"/>
          </a:xfrm>
          <a:prstGeom prst="rect">
            <a:avLst/>
          </a:prstGeom>
          <a:noFill/>
          <a:ln/>
        </p:spPr>
        <p:txBody>
          <a:bodyPr wrap="square" lIns="0" tIns="0" rIns="0" bIns="0" rtlCol="0" anchor="ctr"/>
          <a:lstStyle/>
          <a:p>
            <a:pPr marL="0" indent="0">
              <a:lnSpc>
                <a:spcPct val="140000"/>
              </a:lnSpc>
              <a:buNone/>
            </a:pPr>
            <a:r>
              <a:rPr lang="en-US" sz="900" dirty="0">
                <a:solidFill>
                  <a:srgbClr val="4A3550"/>
                </a:solidFill>
                <a:latin typeface="Calibri" pitchFamily="34" charset="0"/>
                <a:ea typeface="Calibri" pitchFamily="34" charset="-122"/>
                <a:cs typeface="Calibri" pitchFamily="34" charset="-120"/>
              </a:rPr>
              <a:t>Active in 56+ countries; diversified geography reduces single-market concentration risk. </a:t>
            </a:r>
            <a:endParaRPr lang="en-US" sz="900" dirty="0"/>
          </a:p>
        </p:txBody>
      </p:sp>
      <p:sp>
        <p:nvSpPr>
          <p:cNvPr id="25" name="Shape 20"/>
          <p:cNvSpPr/>
          <p:nvPr/>
        </p:nvSpPr>
        <p:spPr>
          <a:xfrm>
            <a:off x="164592" y="2907792"/>
            <a:ext cx="2816352" cy="1920240"/>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26" name="Shape 21"/>
          <p:cNvSpPr/>
          <p:nvPr/>
        </p:nvSpPr>
        <p:spPr>
          <a:xfrm>
            <a:off x="164592" y="2907792"/>
            <a:ext cx="2816352" cy="45720"/>
          </a:xfrm>
          <a:prstGeom prst="rect">
            <a:avLst/>
          </a:prstGeom>
          <a:solidFill>
            <a:srgbClr val="00A99D"/>
          </a:solidFill>
          <a:ln w="12700">
            <a:solidFill>
              <a:srgbClr val="00A99D"/>
            </a:solidFill>
            <a:prstDash val="solid"/>
          </a:ln>
        </p:spPr>
        <p:txBody>
          <a:bodyPr tIns="18288" bIns="18288"/>
          <a:lstStyle/>
          <a:p>
            <a:endParaRPr dirty="0"/>
          </a:p>
        </p:txBody>
      </p:sp>
      <p:sp>
        <p:nvSpPr>
          <p:cNvPr id="27" name="Shape 22"/>
          <p:cNvSpPr/>
          <p:nvPr/>
        </p:nvSpPr>
        <p:spPr>
          <a:xfrm>
            <a:off x="274320" y="3072384"/>
            <a:ext cx="493776" cy="493776"/>
          </a:xfrm>
          <a:prstGeom prst="ellipse">
            <a:avLst/>
          </a:prstGeom>
          <a:solidFill>
            <a:srgbClr val="1DB8A8"/>
          </a:solidFill>
          <a:ln w="12700">
            <a:solidFill>
              <a:srgbClr val="1DB8A8"/>
            </a:solidFill>
            <a:prstDash val="solid"/>
          </a:ln>
        </p:spPr>
        <p:txBody>
          <a:bodyPr tIns="18288" bIns="18288"/>
          <a:lstStyle/>
          <a:p>
            <a:endParaRPr dirty="0"/>
          </a:p>
        </p:txBody>
      </p:sp>
      <p:pic>
        <p:nvPicPr>
          <p:cNvPr id="28" name="Image 3" descr="preencoded.png"/>
          <p:cNvPicPr>
            <a:picLocks noChangeAspect="1"/>
          </p:cNvPicPr>
          <p:nvPr/>
        </p:nvPicPr>
        <p:blipFill>
          <a:blip r:embed="rId6"/>
          <a:stretch>
            <a:fillRect/>
          </a:stretch>
        </p:blipFill>
        <p:spPr>
          <a:xfrm>
            <a:off x="329184" y="3127248"/>
            <a:ext cx="384048" cy="384048"/>
          </a:xfrm>
          <a:prstGeom prst="rect">
            <a:avLst/>
          </a:prstGeom>
        </p:spPr>
      </p:pic>
      <p:sp>
        <p:nvSpPr>
          <p:cNvPr id="29" name="Text 23"/>
          <p:cNvSpPr/>
          <p:nvPr/>
        </p:nvSpPr>
        <p:spPr>
          <a:xfrm>
            <a:off x="859536" y="3108960"/>
            <a:ext cx="2011680" cy="420624"/>
          </a:xfrm>
          <a:prstGeom prst="rect">
            <a:avLst/>
          </a:prstGeom>
          <a:noFill/>
          <a:ln/>
        </p:spPr>
        <p:txBody>
          <a:bodyPr wrap="square" lIns="0" tIns="0" rIns="0" bIns="0" rtlCol="0" anchor="ctr"/>
          <a:lstStyle/>
          <a:p>
            <a:pPr marL="0" indent="0">
              <a:buNone/>
            </a:pPr>
            <a:r>
              <a:rPr lang="en-US" sz="1100" b="1" dirty="0">
                <a:solidFill>
                  <a:srgbClr val="2D1B2E"/>
                </a:solidFill>
                <a:latin typeface="Calibri" pitchFamily="34" charset="0"/>
                <a:ea typeface="Calibri" pitchFamily="34" charset="-122"/>
                <a:cs typeface="Calibri" pitchFamily="34" charset="-120"/>
              </a:rPr>
              <a:t>Long-Term Customer Bonds</a:t>
            </a:r>
            <a:endParaRPr lang="en-US" sz="1100" dirty="0"/>
          </a:p>
        </p:txBody>
      </p:sp>
      <p:sp>
        <p:nvSpPr>
          <p:cNvPr id="30" name="Text 24"/>
          <p:cNvSpPr/>
          <p:nvPr/>
        </p:nvSpPr>
        <p:spPr>
          <a:xfrm>
            <a:off x="329184" y="3657600"/>
            <a:ext cx="2523744" cy="1024128"/>
          </a:xfrm>
          <a:prstGeom prst="rect">
            <a:avLst/>
          </a:prstGeom>
          <a:noFill/>
          <a:ln/>
        </p:spPr>
        <p:txBody>
          <a:bodyPr wrap="square" lIns="0" tIns="0" rIns="0" bIns="0" rtlCol="0" anchor="ctr"/>
          <a:lstStyle/>
          <a:p>
            <a:pPr marL="0" indent="0">
              <a:lnSpc>
                <a:spcPct val="140000"/>
              </a:lnSpc>
              <a:buNone/>
            </a:pPr>
            <a:r>
              <a:rPr lang="en-US" sz="900" dirty="0">
                <a:solidFill>
                  <a:srgbClr val="4A3550"/>
                </a:solidFill>
                <a:latin typeface="Calibri" pitchFamily="34" charset="0"/>
                <a:ea typeface="Calibri" pitchFamily="34" charset="-122"/>
                <a:cs typeface="Calibri" pitchFamily="34" charset="-120"/>
              </a:rPr>
              <a:t>Multi-decade relationships with leading textile, paint &amp; coatings OEMs worldwide</a:t>
            </a:r>
            <a:endParaRPr lang="en-US" sz="900" dirty="0"/>
          </a:p>
        </p:txBody>
      </p:sp>
      <p:sp>
        <p:nvSpPr>
          <p:cNvPr id="31" name="Shape 25"/>
          <p:cNvSpPr/>
          <p:nvPr/>
        </p:nvSpPr>
        <p:spPr>
          <a:xfrm>
            <a:off x="3136392" y="2907792"/>
            <a:ext cx="2816352" cy="1920240"/>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32" name="Shape 26"/>
          <p:cNvSpPr/>
          <p:nvPr/>
        </p:nvSpPr>
        <p:spPr>
          <a:xfrm>
            <a:off x="3136392" y="2907792"/>
            <a:ext cx="2816352" cy="45720"/>
          </a:xfrm>
          <a:prstGeom prst="rect">
            <a:avLst/>
          </a:prstGeom>
          <a:solidFill>
            <a:srgbClr val="00A99D"/>
          </a:solidFill>
          <a:ln w="12700">
            <a:solidFill>
              <a:srgbClr val="00A99D"/>
            </a:solidFill>
            <a:prstDash val="solid"/>
          </a:ln>
        </p:spPr>
        <p:txBody>
          <a:bodyPr tIns="18288" bIns="18288"/>
          <a:lstStyle/>
          <a:p>
            <a:endParaRPr dirty="0"/>
          </a:p>
        </p:txBody>
      </p:sp>
      <p:sp>
        <p:nvSpPr>
          <p:cNvPr id="33" name="Shape 27"/>
          <p:cNvSpPr/>
          <p:nvPr/>
        </p:nvSpPr>
        <p:spPr>
          <a:xfrm>
            <a:off x="3246120" y="3072384"/>
            <a:ext cx="493776" cy="493776"/>
          </a:xfrm>
          <a:prstGeom prst="ellipse">
            <a:avLst/>
          </a:prstGeom>
          <a:solidFill>
            <a:srgbClr val="1DB8A8"/>
          </a:solidFill>
          <a:ln w="12700">
            <a:solidFill>
              <a:srgbClr val="1DB8A8"/>
            </a:solidFill>
            <a:prstDash val="solid"/>
          </a:ln>
        </p:spPr>
        <p:txBody>
          <a:bodyPr tIns="18288" bIns="18288"/>
          <a:lstStyle/>
          <a:p>
            <a:endParaRPr dirty="0"/>
          </a:p>
        </p:txBody>
      </p:sp>
      <p:pic>
        <p:nvPicPr>
          <p:cNvPr id="34" name="Image 4" descr="preencoded.png"/>
          <p:cNvPicPr>
            <a:picLocks noChangeAspect="1"/>
          </p:cNvPicPr>
          <p:nvPr/>
        </p:nvPicPr>
        <p:blipFill>
          <a:blip r:embed="rId7"/>
          <a:stretch>
            <a:fillRect/>
          </a:stretch>
        </p:blipFill>
        <p:spPr>
          <a:xfrm>
            <a:off x="3300984" y="3127248"/>
            <a:ext cx="384048" cy="384048"/>
          </a:xfrm>
          <a:prstGeom prst="rect">
            <a:avLst/>
          </a:prstGeom>
        </p:spPr>
      </p:pic>
      <p:sp>
        <p:nvSpPr>
          <p:cNvPr id="35" name="Text 28"/>
          <p:cNvSpPr/>
          <p:nvPr/>
        </p:nvSpPr>
        <p:spPr>
          <a:xfrm>
            <a:off x="3831336" y="3108960"/>
            <a:ext cx="2011680" cy="420624"/>
          </a:xfrm>
          <a:prstGeom prst="rect">
            <a:avLst/>
          </a:prstGeom>
          <a:noFill/>
          <a:ln/>
        </p:spPr>
        <p:txBody>
          <a:bodyPr wrap="square" lIns="0" tIns="0" rIns="0" bIns="0" rtlCol="0" anchor="ctr"/>
          <a:lstStyle/>
          <a:p>
            <a:pPr marL="0" indent="0">
              <a:buNone/>
            </a:pPr>
            <a:r>
              <a:rPr lang="en-US" sz="1100" b="1" dirty="0">
                <a:solidFill>
                  <a:srgbClr val="2D1B2E"/>
                </a:solidFill>
                <a:latin typeface="Calibri" pitchFamily="34" charset="0"/>
                <a:ea typeface="Calibri" pitchFamily="34" charset="-122"/>
                <a:cs typeface="Calibri" pitchFamily="34" charset="-120"/>
              </a:rPr>
              <a:t>Global Certifications</a:t>
            </a:r>
            <a:endParaRPr lang="en-US" sz="1100" dirty="0"/>
          </a:p>
        </p:txBody>
      </p:sp>
      <p:sp>
        <p:nvSpPr>
          <p:cNvPr id="36" name="Text 29"/>
          <p:cNvSpPr/>
          <p:nvPr/>
        </p:nvSpPr>
        <p:spPr>
          <a:xfrm>
            <a:off x="3300984" y="3657600"/>
            <a:ext cx="2523744" cy="1024128"/>
          </a:xfrm>
          <a:prstGeom prst="rect">
            <a:avLst/>
          </a:prstGeom>
          <a:noFill/>
          <a:ln/>
        </p:spPr>
        <p:txBody>
          <a:bodyPr wrap="square" lIns="0" tIns="0" rIns="0" bIns="0" rtlCol="0" anchor="ctr"/>
          <a:lstStyle/>
          <a:p>
            <a:pPr marL="0" indent="0">
              <a:lnSpc>
                <a:spcPct val="140000"/>
              </a:lnSpc>
              <a:buNone/>
            </a:pPr>
            <a:r>
              <a:rPr lang="en-US" sz="900" dirty="0">
                <a:solidFill>
                  <a:srgbClr val="4A3550"/>
                </a:solidFill>
                <a:latin typeface="Calibri" pitchFamily="34" charset="0"/>
                <a:ea typeface="Calibri" pitchFamily="34" charset="-122"/>
                <a:cs typeface="Calibri" pitchFamily="34" charset="-120"/>
              </a:rPr>
              <a:t>Entire pigment &amp; reactive dye range certified for premium positioning in compliant markets such as ZDHC Level 3, REACH </a:t>
            </a:r>
            <a:r>
              <a:rPr lang="en-US" sz="900" dirty="0" err="1">
                <a:solidFill>
                  <a:srgbClr val="4A3550"/>
                </a:solidFill>
                <a:latin typeface="Calibri" pitchFamily="34" charset="0"/>
                <a:ea typeface="Calibri" pitchFamily="34" charset="-122"/>
                <a:cs typeface="Calibri" pitchFamily="34" charset="-120"/>
              </a:rPr>
              <a:t>etc</a:t>
            </a:r>
            <a:endParaRPr lang="en-US" sz="900" dirty="0"/>
          </a:p>
        </p:txBody>
      </p:sp>
      <p:sp>
        <p:nvSpPr>
          <p:cNvPr id="37" name="Shape 30"/>
          <p:cNvSpPr/>
          <p:nvPr/>
        </p:nvSpPr>
        <p:spPr>
          <a:xfrm>
            <a:off x="6108192" y="2907792"/>
            <a:ext cx="2816352" cy="1920240"/>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38" name="Shape 31"/>
          <p:cNvSpPr/>
          <p:nvPr/>
        </p:nvSpPr>
        <p:spPr>
          <a:xfrm>
            <a:off x="6108192" y="2907792"/>
            <a:ext cx="2816352" cy="45720"/>
          </a:xfrm>
          <a:prstGeom prst="rect">
            <a:avLst/>
          </a:prstGeom>
          <a:solidFill>
            <a:srgbClr val="00A99D"/>
          </a:solidFill>
          <a:ln w="12700">
            <a:solidFill>
              <a:srgbClr val="00A99D"/>
            </a:solidFill>
            <a:prstDash val="solid"/>
          </a:ln>
        </p:spPr>
        <p:txBody>
          <a:bodyPr tIns="18288" bIns="18288"/>
          <a:lstStyle/>
          <a:p>
            <a:endParaRPr dirty="0"/>
          </a:p>
        </p:txBody>
      </p:sp>
      <p:sp>
        <p:nvSpPr>
          <p:cNvPr id="39" name="Shape 32"/>
          <p:cNvSpPr/>
          <p:nvPr/>
        </p:nvSpPr>
        <p:spPr>
          <a:xfrm>
            <a:off x="6217920" y="3072384"/>
            <a:ext cx="493776" cy="493776"/>
          </a:xfrm>
          <a:prstGeom prst="ellipse">
            <a:avLst/>
          </a:prstGeom>
          <a:solidFill>
            <a:srgbClr val="1DB8A8"/>
          </a:solidFill>
          <a:ln w="12700">
            <a:solidFill>
              <a:srgbClr val="1DB8A8"/>
            </a:solidFill>
            <a:prstDash val="solid"/>
          </a:ln>
        </p:spPr>
        <p:txBody>
          <a:bodyPr tIns="18288" bIns="18288"/>
          <a:lstStyle/>
          <a:p>
            <a:endParaRPr dirty="0"/>
          </a:p>
        </p:txBody>
      </p:sp>
      <p:pic>
        <p:nvPicPr>
          <p:cNvPr id="40" name="Image 5" descr="preencoded.png"/>
          <p:cNvPicPr>
            <a:picLocks noChangeAspect="1"/>
          </p:cNvPicPr>
          <p:nvPr/>
        </p:nvPicPr>
        <p:blipFill>
          <a:blip r:embed="rId8"/>
          <a:stretch>
            <a:fillRect/>
          </a:stretch>
        </p:blipFill>
        <p:spPr>
          <a:xfrm>
            <a:off x="6272784" y="3127248"/>
            <a:ext cx="384048" cy="384048"/>
          </a:xfrm>
          <a:prstGeom prst="rect">
            <a:avLst/>
          </a:prstGeom>
        </p:spPr>
      </p:pic>
      <p:sp>
        <p:nvSpPr>
          <p:cNvPr id="41" name="Text 33"/>
          <p:cNvSpPr/>
          <p:nvPr/>
        </p:nvSpPr>
        <p:spPr>
          <a:xfrm>
            <a:off x="6803136" y="3108960"/>
            <a:ext cx="2011680" cy="420624"/>
          </a:xfrm>
          <a:prstGeom prst="rect">
            <a:avLst/>
          </a:prstGeom>
          <a:noFill/>
          <a:ln/>
        </p:spPr>
        <p:txBody>
          <a:bodyPr wrap="square" lIns="0" tIns="0" rIns="0" bIns="0" rtlCol="0" anchor="ctr"/>
          <a:lstStyle/>
          <a:p>
            <a:pPr marL="0" indent="0">
              <a:buNone/>
            </a:pPr>
            <a:r>
              <a:rPr lang="en-US" sz="1100" b="1" dirty="0">
                <a:solidFill>
                  <a:srgbClr val="2D1B2E"/>
                </a:solidFill>
                <a:latin typeface="Calibri" pitchFamily="34" charset="0"/>
                <a:ea typeface="Calibri" pitchFamily="34" charset="-122"/>
                <a:cs typeface="Calibri" pitchFamily="34" charset="-120"/>
              </a:rPr>
              <a:t>Innovation &amp; R&amp;D Pipeline</a:t>
            </a:r>
            <a:endParaRPr lang="en-US" sz="1100" dirty="0"/>
          </a:p>
        </p:txBody>
      </p:sp>
      <p:sp>
        <p:nvSpPr>
          <p:cNvPr id="42" name="Text 34"/>
          <p:cNvSpPr/>
          <p:nvPr/>
        </p:nvSpPr>
        <p:spPr>
          <a:xfrm>
            <a:off x="6272784" y="3657600"/>
            <a:ext cx="2523744" cy="1024128"/>
          </a:xfrm>
          <a:prstGeom prst="rect">
            <a:avLst/>
          </a:prstGeom>
          <a:noFill/>
          <a:ln/>
        </p:spPr>
        <p:txBody>
          <a:bodyPr wrap="square" lIns="0" tIns="0" rIns="0" bIns="0" rtlCol="0" anchor="ctr"/>
          <a:lstStyle/>
          <a:p>
            <a:pPr marL="0" indent="0">
              <a:lnSpc>
                <a:spcPct val="140000"/>
              </a:lnSpc>
              <a:buNone/>
            </a:pPr>
            <a:r>
              <a:rPr lang="en-US" sz="900" dirty="0">
                <a:solidFill>
                  <a:srgbClr val="4A3550"/>
                </a:solidFill>
                <a:latin typeface="Calibri" pitchFamily="34" charset="0"/>
                <a:ea typeface="Calibri" pitchFamily="34" charset="-122"/>
                <a:cs typeface="Calibri" pitchFamily="34" charset="-120"/>
              </a:rPr>
              <a:t>Ongoing high-performance grade development for textiles, paper, plastics &amp; coatings</a:t>
            </a:r>
            <a:endParaRPr lang="en-US" sz="900" dirty="0"/>
          </a:p>
        </p:txBody>
      </p:sp>
      <p:sp>
        <p:nvSpPr>
          <p:cNvPr id="43" name="Shape 35"/>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44" name="Text 36"/>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45" name="Text 37"/>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16 / 27</a:t>
            </a:r>
            <a:endParaRPr lang="en-US" sz="700" dirty="0">
              <a:solidFill>
                <a:schemeClr val="bg1"/>
              </a:solidFill>
            </a:endParaRPr>
          </a:p>
        </p:txBody>
      </p:sp>
      <p:pic>
        <p:nvPicPr>
          <p:cNvPr id="49" name="Picture 48">
            <a:extLst>
              <a:ext uri="{FF2B5EF4-FFF2-40B4-BE49-F238E27FC236}">
                <a16:creationId xmlns:a16="http://schemas.microsoft.com/office/drawing/2014/main" id="{F2CDFAB1-BEED-87BE-DF63-10D644A2574E}"/>
              </a:ext>
            </a:extLst>
          </p:cNvPr>
          <p:cNvPicPr>
            <a:picLocks noChangeAspect="1"/>
          </p:cNvPicPr>
          <p:nvPr/>
        </p:nvPicPr>
        <p:blipFill>
          <a:blip r:embed="rId9"/>
          <a:stretch>
            <a:fillRect/>
          </a:stretch>
        </p:blipFill>
        <p:spPr>
          <a:xfrm>
            <a:off x="6123015" y="81296"/>
            <a:ext cx="1393353" cy="51535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4">
    <p:bg>
      <p:bgPr>
        <a:solidFill>
          <a:srgbClr val="FAFAFA"/>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2D1B2E"/>
          </a:solidFill>
          <a:ln w="12700">
            <a:solidFill>
              <a:srgbClr val="2D1B2E"/>
            </a:solidFill>
            <a:prstDash val="solid"/>
          </a:ln>
        </p:spPr>
        <p:txBody>
          <a:bodyPr tIns="18288" bIns="18288"/>
          <a:lstStyle/>
          <a:p>
            <a:endParaRPr dirty="0"/>
          </a:p>
        </p:txBody>
      </p:sp>
      <p:sp>
        <p:nvSpPr>
          <p:cNvPr id="3" name="Shape 1"/>
          <p:cNvSpPr/>
          <p:nvPr/>
        </p:nvSpPr>
        <p:spPr>
          <a:xfrm>
            <a:off x="0" y="0"/>
            <a:ext cx="50292" cy="658368"/>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p:cNvSpPr/>
          <p:nvPr/>
        </p:nvSpPr>
        <p:spPr>
          <a:xfrm>
            <a:off x="164592" y="64008"/>
            <a:ext cx="6858000" cy="530352"/>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Growth Drivers — Near-Term &amp; Structural</a:t>
            </a:r>
            <a:endParaRPr lang="en-US" sz="1800" dirty="0"/>
          </a:p>
        </p:txBody>
      </p:sp>
      <p:sp>
        <p:nvSpPr>
          <p:cNvPr id="5" name="Shape 3"/>
          <p:cNvSpPr/>
          <p:nvPr/>
        </p:nvSpPr>
        <p:spPr>
          <a:xfrm>
            <a:off x="7818120" y="128016"/>
            <a:ext cx="1188720" cy="384048"/>
          </a:xfrm>
          <a:prstGeom prst="rect">
            <a:avLst/>
          </a:prstGeom>
          <a:solidFill>
            <a:srgbClr val="CC0066"/>
          </a:solidFill>
          <a:ln w="12700">
            <a:solidFill>
              <a:srgbClr val="CC0066"/>
            </a:solidFill>
            <a:prstDash val="solid"/>
          </a:ln>
        </p:spPr>
        <p:txBody>
          <a:bodyPr tIns="18288" bIns="18288"/>
          <a:lstStyle/>
          <a:p>
            <a:endParaRPr dirty="0"/>
          </a:p>
        </p:txBody>
      </p:sp>
      <p:sp>
        <p:nvSpPr>
          <p:cNvPr id="6" name="Text 4"/>
          <p:cNvSpPr/>
          <p:nvPr/>
        </p:nvSpPr>
        <p:spPr>
          <a:xfrm>
            <a:off x="7818120" y="128016"/>
            <a:ext cx="1188720" cy="384048"/>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GROWTH</a:t>
            </a:r>
            <a:endParaRPr lang="en-US" sz="900" dirty="0"/>
          </a:p>
        </p:txBody>
      </p:sp>
      <p:sp>
        <p:nvSpPr>
          <p:cNvPr id="7" name="Shape 5"/>
          <p:cNvSpPr/>
          <p:nvPr/>
        </p:nvSpPr>
        <p:spPr>
          <a:xfrm>
            <a:off x="164592" y="804672"/>
            <a:ext cx="4315968" cy="1901952"/>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8" name="Shape 6"/>
          <p:cNvSpPr/>
          <p:nvPr/>
        </p:nvSpPr>
        <p:spPr>
          <a:xfrm>
            <a:off x="164592" y="804672"/>
            <a:ext cx="54864" cy="1901952"/>
          </a:xfrm>
          <a:prstGeom prst="rect">
            <a:avLst/>
          </a:prstGeom>
          <a:solidFill>
            <a:srgbClr val="CC0066"/>
          </a:solidFill>
          <a:ln w="12700">
            <a:solidFill>
              <a:srgbClr val="CC0066"/>
            </a:solidFill>
            <a:prstDash val="solid"/>
          </a:ln>
        </p:spPr>
        <p:txBody>
          <a:bodyPr tIns="18288" bIns="18288"/>
          <a:lstStyle/>
          <a:p>
            <a:endParaRPr dirty="0"/>
          </a:p>
        </p:txBody>
      </p:sp>
      <p:sp>
        <p:nvSpPr>
          <p:cNvPr id="9" name="Shape 7"/>
          <p:cNvSpPr/>
          <p:nvPr/>
        </p:nvSpPr>
        <p:spPr>
          <a:xfrm>
            <a:off x="292608" y="932688"/>
            <a:ext cx="457200" cy="457200"/>
          </a:xfrm>
          <a:prstGeom prst="ellipse">
            <a:avLst/>
          </a:prstGeom>
          <a:solidFill>
            <a:srgbClr val="CC0066"/>
          </a:solidFill>
          <a:ln w="12700">
            <a:solidFill>
              <a:srgbClr val="CC0066"/>
            </a:solidFill>
            <a:prstDash val="solid"/>
          </a:ln>
        </p:spPr>
        <p:txBody>
          <a:bodyPr tIns="18288" bIns="18288"/>
          <a:lstStyle/>
          <a:p>
            <a:endParaRPr dirty="0"/>
          </a:p>
        </p:txBody>
      </p:sp>
      <p:sp>
        <p:nvSpPr>
          <p:cNvPr id="10" name="Text 8"/>
          <p:cNvSpPr/>
          <p:nvPr/>
        </p:nvSpPr>
        <p:spPr>
          <a:xfrm>
            <a:off x="292608" y="932688"/>
            <a:ext cx="457200" cy="457200"/>
          </a:xfrm>
          <a:prstGeom prst="rect">
            <a:avLst/>
          </a:prstGeom>
          <a:noFill/>
          <a:ln/>
        </p:spPr>
        <p:txBody>
          <a:bodyPr wrap="square" lIns="0" tIns="0" rIns="0" bIns="0" rtlCol="0" anchor="ctr"/>
          <a:lstStyle/>
          <a:p>
            <a:pPr marL="0" indent="0" algn="ctr">
              <a:buNone/>
            </a:pPr>
            <a:r>
              <a:rPr lang="en-US" sz="1200" b="1" dirty="0">
                <a:solidFill>
                  <a:srgbClr val="2D1B2E"/>
                </a:solidFill>
                <a:latin typeface="Calibri" pitchFamily="34" charset="0"/>
                <a:ea typeface="Calibri" pitchFamily="34" charset="-122"/>
                <a:cs typeface="Calibri" pitchFamily="34" charset="-120"/>
              </a:rPr>
              <a:t>01</a:t>
            </a:r>
            <a:endParaRPr lang="en-US" sz="1200" dirty="0"/>
          </a:p>
        </p:txBody>
      </p:sp>
      <p:sp>
        <p:nvSpPr>
          <p:cNvPr id="11" name="Shape 9"/>
          <p:cNvSpPr/>
          <p:nvPr/>
        </p:nvSpPr>
        <p:spPr>
          <a:xfrm>
            <a:off x="795528" y="932688"/>
            <a:ext cx="457200" cy="457200"/>
          </a:xfrm>
          <a:prstGeom prst="ellipse">
            <a:avLst/>
          </a:prstGeom>
          <a:solidFill>
            <a:srgbClr val="CC0066"/>
          </a:solidFill>
          <a:ln w="12700">
            <a:solidFill>
              <a:srgbClr val="CC0066"/>
            </a:solidFill>
            <a:prstDash val="solid"/>
          </a:ln>
        </p:spPr>
        <p:txBody>
          <a:bodyPr tIns="18288" bIns="18288"/>
          <a:lstStyle/>
          <a:p>
            <a:endParaRPr dirty="0"/>
          </a:p>
        </p:txBody>
      </p:sp>
      <p:pic>
        <p:nvPicPr>
          <p:cNvPr id="12" name="Image 0" descr="preencoded.png"/>
          <p:cNvPicPr>
            <a:picLocks noChangeAspect="1"/>
          </p:cNvPicPr>
          <p:nvPr/>
        </p:nvPicPr>
        <p:blipFill>
          <a:blip r:embed="rId3"/>
          <a:stretch>
            <a:fillRect/>
          </a:stretch>
        </p:blipFill>
        <p:spPr>
          <a:xfrm>
            <a:off x="850392" y="987552"/>
            <a:ext cx="347472" cy="347472"/>
          </a:xfrm>
          <a:prstGeom prst="rect">
            <a:avLst/>
          </a:prstGeom>
        </p:spPr>
      </p:pic>
      <p:sp>
        <p:nvSpPr>
          <p:cNvPr id="13" name="Text 10"/>
          <p:cNvSpPr/>
          <p:nvPr/>
        </p:nvSpPr>
        <p:spPr>
          <a:xfrm>
            <a:off x="301752" y="1463040"/>
            <a:ext cx="4023360" cy="347472"/>
          </a:xfrm>
          <a:prstGeom prst="rect">
            <a:avLst/>
          </a:prstGeom>
          <a:noFill/>
          <a:ln/>
        </p:spPr>
        <p:txBody>
          <a:bodyPr wrap="square" lIns="0" tIns="0" rIns="0" bIns="0" rtlCol="0" anchor="ctr"/>
          <a:lstStyle/>
          <a:p>
            <a:pPr marL="0" indent="0">
              <a:buNone/>
            </a:pPr>
            <a:r>
              <a:rPr lang="en-US" sz="1200" b="1" dirty="0">
                <a:solidFill>
                  <a:srgbClr val="2D1B2E"/>
                </a:solidFill>
                <a:latin typeface="Calibri" pitchFamily="34" charset="0"/>
                <a:ea typeface="Calibri" pitchFamily="34" charset="-122"/>
                <a:cs typeface="Calibri" pitchFamily="34" charset="-120"/>
              </a:rPr>
              <a:t>Capacity Utilisation Ramp</a:t>
            </a:r>
            <a:endParaRPr lang="en-US" sz="1200" dirty="0"/>
          </a:p>
        </p:txBody>
      </p:sp>
      <p:sp>
        <p:nvSpPr>
          <p:cNvPr id="14" name="Text 11"/>
          <p:cNvSpPr/>
          <p:nvPr/>
        </p:nvSpPr>
        <p:spPr>
          <a:xfrm>
            <a:off x="301752" y="1828800"/>
            <a:ext cx="4023360" cy="804672"/>
          </a:xfrm>
          <a:prstGeom prst="rect">
            <a:avLst/>
          </a:prstGeom>
          <a:noFill/>
          <a:ln/>
        </p:spPr>
        <p:txBody>
          <a:bodyPr wrap="square" lIns="0" tIns="0" rIns="0" bIns="0" rtlCol="0" anchor="ctr"/>
          <a:lstStyle/>
          <a:p>
            <a:pPr marL="0" indent="0">
              <a:lnSpc>
                <a:spcPct val="130000"/>
              </a:lnSpc>
              <a:buNone/>
            </a:pPr>
            <a:r>
              <a:rPr lang="en-US" sz="900" dirty="0">
                <a:solidFill>
                  <a:srgbClr val="4A3550"/>
                </a:solidFill>
                <a:latin typeface="Calibri" pitchFamily="34" charset="0"/>
                <a:ea typeface="Calibri" pitchFamily="34" charset="-122"/>
                <a:cs typeface="Calibri" pitchFamily="34" charset="-120"/>
              </a:rPr>
              <a:t>Existing Maharashtra plants running at sub-optimal utilisation; incremental volumes flow directly to EBITDA at minimal marginal cost.</a:t>
            </a:r>
            <a:endParaRPr lang="en-US" sz="900" dirty="0"/>
          </a:p>
        </p:txBody>
      </p:sp>
      <p:sp>
        <p:nvSpPr>
          <p:cNvPr id="15" name="Shape 12"/>
          <p:cNvSpPr/>
          <p:nvPr/>
        </p:nvSpPr>
        <p:spPr>
          <a:xfrm>
            <a:off x="4645152" y="804672"/>
            <a:ext cx="4315968" cy="1901952"/>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16" name="Shape 13"/>
          <p:cNvSpPr/>
          <p:nvPr/>
        </p:nvSpPr>
        <p:spPr>
          <a:xfrm>
            <a:off x="4645152" y="804672"/>
            <a:ext cx="54864" cy="1901952"/>
          </a:xfrm>
          <a:prstGeom prst="rect">
            <a:avLst/>
          </a:prstGeom>
          <a:solidFill>
            <a:srgbClr val="00A99D"/>
          </a:solidFill>
          <a:ln w="12700">
            <a:solidFill>
              <a:srgbClr val="00A99D"/>
            </a:solidFill>
            <a:prstDash val="solid"/>
          </a:ln>
        </p:spPr>
        <p:txBody>
          <a:bodyPr tIns="18288" bIns="18288"/>
          <a:lstStyle/>
          <a:p>
            <a:endParaRPr dirty="0"/>
          </a:p>
        </p:txBody>
      </p:sp>
      <p:sp>
        <p:nvSpPr>
          <p:cNvPr id="17" name="Shape 14"/>
          <p:cNvSpPr/>
          <p:nvPr/>
        </p:nvSpPr>
        <p:spPr>
          <a:xfrm>
            <a:off x="4773168" y="932688"/>
            <a:ext cx="457200" cy="457200"/>
          </a:xfrm>
          <a:prstGeom prst="ellipse">
            <a:avLst/>
          </a:prstGeom>
          <a:solidFill>
            <a:srgbClr val="00A99D"/>
          </a:solidFill>
          <a:ln w="12700">
            <a:solidFill>
              <a:srgbClr val="00A99D"/>
            </a:solidFill>
            <a:prstDash val="solid"/>
          </a:ln>
        </p:spPr>
        <p:txBody>
          <a:bodyPr tIns="18288" bIns="18288"/>
          <a:lstStyle/>
          <a:p>
            <a:endParaRPr dirty="0"/>
          </a:p>
        </p:txBody>
      </p:sp>
      <p:sp>
        <p:nvSpPr>
          <p:cNvPr id="18" name="Text 15"/>
          <p:cNvSpPr/>
          <p:nvPr/>
        </p:nvSpPr>
        <p:spPr>
          <a:xfrm>
            <a:off x="4773168" y="932688"/>
            <a:ext cx="457200" cy="457200"/>
          </a:xfrm>
          <a:prstGeom prst="rect">
            <a:avLst/>
          </a:prstGeom>
          <a:noFill/>
          <a:ln/>
        </p:spPr>
        <p:txBody>
          <a:bodyPr wrap="square" lIns="0" tIns="0" rIns="0" bIns="0" rtlCol="0" anchor="ctr"/>
          <a:lstStyle/>
          <a:p>
            <a:pPr marL="0" indent="0" algn="ctr">
              <a:buNone/>
            </a:pPr>
            <a:r>
              <a:rPr lang="en-US" sz="1200" b="1" dirty="0">
                <a:solidFill>
                  <a:srgbClr val="2D1B2E"/>
                </a:solidFill>
                <a:latin typeface="Calibri" pitchFamily="34" charset="0"/>
                <a:ea typeface="Calibri" pitchFamily="34" charset="-122"/>
                <a:cs typeface="Calibri" pitchFamily="34" charset="-120"/>
              </a:rPr>
              <a:t>02</a:t>
            </a:r>
            <a:endParaRPr lang="en-US" sz="1200" dirty="0"/>
          </a:p>
        </p:txBody>
      </p:sp>
      <p:sp>
        <p:nvSpPr>
          <p:cNvPr id="19" name="Shape 16"/>
          <p:cNvSpPr/>
          <p:nvPr/>
        </p:nvSpPr>
        <p:spPr>
          <a:xfrm>
            <a:off x="5276088" y="932688"/>
            <a:ext cx="457200" cy="457200"/>
          </a:xfrm>
          <a:prstGeom prst="ellipse">
            <a:avLst/>
          </a:prstGeom>
          <a:solidFill>
            <a:srgbClr val="00A99D"/>
          </a:solidFill>
          <a:ln w="12700">
            <a:solidFill>
              <a:srgbClr val="00A99D"/>
            </a:solidFill>
            <a:prstDash val="solid"/>
          </a:ln>
        </p:spPr>
        <p:txBody>
          <a:bodyPr tIns="18288" bIns="18288"/>
          <a:lstStyle/>
          <a:p>
            <a:endParaRPr dirty="0"/>
          </a:p>
        </p:txBody>
      </p:sp>
      <p:pic>
        <p:nvPicPr>
          <p:cNvPr id="20" name="Image 1" descr="preencoded.png"/>
          <p:cNvPicPr>
            <a:picLocks noChangeAspect="1"/>
          </p:cNvPicPr>
          <p:nvPr/>
        </p:nvPicPr>
        <p:blipFill>
          <a:blip r:embed="rId4"/>
          <a:stretch>
            <a:fillRect/>
          </a:stretch>
        </p:blipFill>
        <p:spPr>
          <a:xfrm>
            <a:off x="5330952" y="987552"/>
            <a:ext cx="347472" cy="347472"/>
          </a:xfrm>
          <a:prstGeom prst="rect">
            <a:avLst/>
          </a:prstGeom>
        </p:spPr>
      </p:pic>
      <p:sp>
        <p:nvSpPr>
          <p:cNvPr id="21" name="Text 17"/>
          <p:cNvSpPr/>
          <p:nvPr/>
        </p:nvSpPr>
        <p:spPr>
          <a:xfrm>
            <a:off x="4782312" y="1463040"/>
            <a:ext cx="4023360" cy="347472"/>
          </a:xfrm>
          <a:prstGeom prst="rect">
            <a:avLst/>
          </a:prstGeom>
          <a:noFill/>
          <a:ln/>
        </p:spPr>
        <p:txBody>
          <a:bodyPr wrap="square" lIns="0" tIns="0" rIns="0" bIns="0" rtlCol="0" anchor="ctr"/>
          <a:lstStyle/>
          <a:p>
            <a:pPr marL="0" indent="0">
              <a:buNone/>
            </a:pPr>
            <a:r>
              <a:rPr lang="en-US" sz="1200" b="1" dirty="0">
                <a:solidFill>
                  <a:srgbClr val="2D1B2E"/>
                </a:solidFill>
                <a:latin typeface="Calibri" pitchFamily="34" charset="0"/>
                <a:ea typeface="Calibri" pitchFamily="34" charset="-122"/>
                <a:cs typeface="Calibri" pitchFamily="34" charset="-120"/>
              </a:rPr>
              <a:t>Export Market Expansion</a:t>
            </a:r>
            <a:endParaRPr lang="en-US" sz="1200" dirty="0"/>
          </a:p>
        </p:txBody>
      </p:sp>
      <p:sp>
        <p:nvSpPr>
          <p:cNvPr id="22" name="Text 18"/>
          <p:cNvSpPr/>
          <p:nvPr/>
        </p:nvSpPr>
        <p:spPr>
          <a:xfrm>
            <a:off x="4782312" y="1828800"/>
            <a:ext cx="4023360" cy="804672"/>
          </a:xfrm>
          <a:prstGeom prst="rect">
            <a:avLst/>
          </a:prstGeom>
          <a:noFill/>
          <a:ln/>
        </p:spPr>
        <p:txBody>
          <a:bodyPr wrap="square" lIns="0" tIns="0" rIns="0" bIns="0" rtlCol="0" anchor="ctr"/>
          <a:lstStyle/>
          <a:p>
            <a:pPr marL="0" indent="0">
              <a:lnSpc>
                <a:spcPct val="130000"/>
              </a:lnSpc>
              <a:buNone/>
            </a:pPr>
            <a:r>
              <a:rPr lang="en-US" sz="900" dirty="0">
                <a:solidFill>
                  <a:srgbClr val="4A3550"/>
                </a:solidFill>
                <a:latin typeface="Calibri" pitchFamily="34" charset="0"/>
                <a:ea typeface="Calibri" pitchFamily="34" charset="-122"/>
                <a:cs typeface="Calibri" pitchFamily="34" charset="-120"/>
              </a:rPr>
              <a:t>China+1 strategy creates structural demand shift. Jun 2026: signed exclusive European distribution agreement with Omya Group for SunTone®/SunCoat® pigments (UK, Norway &amp; 5 other markets). 50+ country footprint to deepen further.</a:t>
            </a:r>
            <a:endParaRPr lang="en-US" sz="900" dirty="0"/>
          </a:p>
        </p:txBody>
      </p:sp>
      <p:sp>
        <p:nvSpPr>
          <p:cNvPr id="23" name="Shape 19"/>
          <p:cNvSpPr/>
          <p:nvPr/>
        </p:nvSpPr>
        <p:spPr>
          <a:xfrm>
            <a:off x="164592" y="2889504"/>
            <a:ext cx="4315968" cy="1901952"/>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24" name="Shape 20"/>
          <p:cNvSpPr/>
          <p:nvPr/>
        </p:nvSpPr>
        <p:spPr>
          <a:xfrm>
            <a:off x="164592" y="2889504"/>
            <a:ext cx="54864" cy="1901952"/>
          </a:xfrm>
          <a:prstGeom prst="rect">
            <a:avLst/>
          </a:prstGeom>
          <a:solidFill>
            <a:srgbClr val="CC0066"/>
          </a:solidFill>
          <a:ln w="12700">
            <a:solidFill>
              <a:srgbClr val="CC0066"/>
            </a:solidFill>
            <a:prstDash val="solid"/>
          </a:ln>
        </p:spPr>
        <p:txBody>
          <a:bodyPr tIns="18288" bIns="18288"/>
          <a:lstStyle/>
          <a:p>
            <a:endParaRPr dirty="0"/>
          </a:p>
        </p:txBody>
      </p:sp>
      <p:sp>
        <p:nvSpPr>
          <p:cNvPr id="25" name="Shape 21"/>
          <p:cNvSpPr/>
          <p:nvPr/>
        </p:nvSpPr>
        <p:spPr>
          <a:xfrm>
            <a:off x="292608" y="3017520"/>
            <a:ext cx="457200" cy="457200"/>
          </a:xfrm>
          <a:prstGeom prst="ellipse">
            <a:avLst/>
          </a:prstGeom>
          <a:solidFill>
            <a:srgbClr val="CC0066"/>
          </a:solidFill>
          <a:ln w="12700">
            <a:solidFill>
              <a:srgbClr val="CC0066"/>
            </a:solidFill>
            <a:prstDash val="solid"/>
          </a:ln>
        </p:spPr>
        <p:txBody>
          <a:bodyPr tIns="18288" bIns="18288"/>
          <a:lstStyle/>
          <a:p>
            <a:endParaRPr dirty="0"/>
          </a:p>
        </p:txBody>
      </p:sp>
      <p:sp>
        <p:nvSpPr>
          <p:cNvPr id="26" name="Text 22"/>
          <p:cNvSpPr/>
          <p:nvPr/>
        </p:nvSpPr>
        <p:spPr>
          <a:xfrm>
            <a:off x="292608" y="3017520"/>
            <a:ext cx="457200" cy="457200"/>
          </a:xfrm>
          <a:prstGeom prst="rect">
            <a:avLst/>
          </a:prstGeom>
          <a:noFill/>
          <a:ln/>
        </p:spPr>
        <p:txBody>
          <a:bodyPr wrap="square" lIns="0" tIns="0" rIns="0" bIns="0" rtlCol="0" anchor="ctr"/>
          <a:lstStyle/>
          <a:p>
            <a:pPr marL="0" indent="0" algn="ctr">
              <a:buNone/>
            </a:pPr>
            <a:r>
              <a:rPr lang="en-US" sz="1200" b="1" dirty="0">
                <a:solidFill>
                  <a:srgbClr val="2D1B2E"/>
                </a:solidFill>
                <a:latin typeface="Calibri" pitchFamily="34" charset="0"/>
                <a:ea typeface="Calibri" pitchFamily="34" charset="-122"/>
                <a:cs typeface="Calibri" pitchFamily="34" charset="-120"/>
              </a:rPr>
              <a:t>03</a:t>
            </a:r>
            <a:endParaRPr lang="en-US" sz="1200" dirty="0"/>
          </a:p>
        </p:txBody>
      </p:sp>
      <p:sp>
        <p:nvSpPr>
          <p:cNvPr id="27" name="Shape 23"/>
          <p:cNvSpPr/>
          <p:nvPr/>
        </p:nvSpPr>
        <p:spPr>
          <a:xfrm>
            <a:off x="795528" y="3017520"/>
            <a:ext cx="457200" cy="457200"/>
          </a:xfrm>
          <a:prstGeom prst="ellipse">
            <a:avLst/>
          </a:prstGeom>
          <a:solidFill>
            <a:srgbClr val="CC0066"/>
          </a:solidFill>
          <a:ln w="12700">
            <a:solidFill>
              <a:srgbClr val="CC0066"/>
            </a:solidFill>
            <a:prstDash val="solid"/>
          </a:ln>
        </p:spPr>
        <p:txBody>
          <a:bodyPr tIns="18288" bIns="18288"/>
          <a:lstStyle/>
          <a:p>
            <a:endParaRPr dirty="0"/>
          </a:p>
        </p:txBody>
      </p:sp>
      <p:pic>
        <p:nvPicPr>
          <p:cNvPr id="28" name="Image 2" descr="preencoded.png"/>
          <p:cNvPicPr>
            <a:picLocks noChangeAspect="1"/>
          </p:cNvPicPr>
          <p:nvPr/>
        </p:nvPicPr>
        <p:blipFill>
          <a:blip r:embed="rId5"/>
          <a:stretch>
            <a:fillRect/>
          </a:stretch>
        </p:blipFill>
        <p:spPr>
          <a:xfrm>
            <a:off x="850392" y="3072384"/>
            <a:ext cx="347472" cy="347472"/>
          </a:xfrm>
          <a:prstGeom prst="rect">
            <a:avLst/>
          </a:prstGeom>
        </p:spPr>
      </p:pic>
      <p:sp>
        <p:nvSpPr>
          <p:cNvPr id="29" name="Text 24"/>
          <p:cNvSpPr/>
          <p:nvPr/>
        </p:nvSpPr>
        <p:spPr>
          <a:xfrm>
            <a:off x="301752" y="3547872"/>
            <a:ext cx="4023360" cy="347472"/>
          </a:xfrm>
          <a:prstGeom prst="rect">
            <a:avLst/>
          </a:prstGeom>
          <a:noFill/>
          <a:ln/>
        </p:spPr>
        <p:txBody>
          <a:bodyPr wrap="square" lIns="0" tIns="0" rIns="0" bIns="0" rtlCol="0" anchor="ctr"/>
          <a:lstStyle/>
          <a:p>
            <a:pPr marL="0" indent="0">
              <a:buNone/>
            </a:pPr>
            <a:r>
              <a:rPr lang="en-US" sz="1200" b="1" dirty="0">
                <a:solidFill>
                  <a:srgbClr val="2D1B2E"/>
                </a:solidFill>
                <a:latin typeface="Calibri" pitchFamily="34" charset="0"/>
                <a:ea typeface="Calibri" pitchFamily="34" charset="-122"/>
                <a:cs typeface="Calibri" pitchFamily="34" charset="-120"/>
              </a:rPr>
              <a:t>New Product Development</a:t>
            </a:r>
            <a:endParaRPr lang="en-US" sz="1200" dirty="0"/>
          </a:p>
        </p:txBody>
      </p:sp>
      <p:sp>
        <p:nvSpPr>
          <p:cNvPr id="30" name="Text 25"/>
          <p:cNvSpPr/>
          <p:nvPr/>
        </p:nvSpPr>
        <p:spPr>
          <a:xfrm>
            <a:off x="301752" y="3913632"/>
            <a:ext cx="4023360" cy="804672"/>
          </a:xfrm>
          <a:prstGeom prst="rect">
            <a:avLst/>
          </a:prstGeom>
          <a:noFill/>
          <a:ln/>
        </p:spPr>
        <p:txBody>
          <a:bodyPr wrap="square" lIns="0" tIns="0" rIns="0" bIns="0" rtlCol="0" anchor="ctr"/>
          <a:lstStyle/>
          <a:p>
            <a:pPr marL="0" indent="0">
              <a:lnSpc>
                <a:spcPct val="130000"/>
              </a:lnSpc>
              <a:buNone/>
            </a:pPr>
            <a:r>
              <a:rPr lang="en-US" sz="900" dirty="0">
                <a:solidFill>
                  <a:srgbClr val="4A3550"/>
                </a:solidFill>
                <a:latin typeface="Calibri" pitchFamily="34" charset="0"/>
                <a:ea typeface="Calibri" pitchFamily="34" charset="-122"/>
                <a:cs typeface="Calibri" pitchFamily="34" charset="-120"/>
              </a:rPr>
              <a:t>High-margin, application-specific grades for textiles, paper, plastics &amp; coatings under active development with key customer co-design. In addition, newer chemistries at play for development of products for automotive segments.</a:t>
            </a:r>
            <a:endParaRPr lang="en-US" sz="900" dirty="0"/>
          </a:p>
        </p:txBody>
      </p:sp>
      <p:sp>
        <p:nvSpPr>
          <p:cNvPr id="31" name="Shape 26"/>
          <p:cNvSpPr/>
          <p:nvPr/>
        </p:nvSpPr>
        <p:spPr>
          <a:xfrm>
            <a:off x="4645152" y="2889504"/>
            <a:ext cx="4315968" cy="1901952"/>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32" name="Shape 27"/>
          <p:cNvSpPr/>
          <p:nvPr/>
        </p:nvSpPr>
        <p:spPr>
          <a:xfrm>
            <a:off x="4645152" y="2889504"/>
            <a:ext cx="54864" cy="1901952"/>
          </a:xfrm>
          <a:prstGeom prst="rect">
            <a:avLst/>
          </a:prstGeom>
          <a:solidFill>
            <a:srgbClr val="00A99D"/>
          </a:solidFill>
          <a:ln w="12700">
            <a:solidFill>
              <a:srgbClr val="00A99D"/>
            </a:solidFill>
            <a:prstDash val="solid"/>
          </a:ln>
        </p:spPr>
        <p:txBody>
          <a:bodyPr tIns="18288" bIns="18288"/>
          <a:lstStyle/>
          <a:p>
            <a:endParaRPr dirty="0"/>
          </a:p>
        </p:txBody>
      </p:sp>
      <p:sp>
        <p:nvSpPr>
          <p:cNvPr id="33" name="Shape 28"/>
          <p:cNvSpPr/>
          <p:nvPr/>
        </p:nvSpPr>
        <p:spPr>
          <a:xfrm>
            <a:off x="4773168" y="3017520"/>
            <a:ext cx="457200" cy="457200"/>
          </a:xfrm>
          <a:prstGeom prst="ellipse">
            <a:avLst/>
          </a:prstGeom>
          <a:solidFill>
            <a:srgbClr val="00A99D"/>
          </a:solidFill>
          <a:ln w="12700">
            <a:solidFill>
              <a:srgbClr val="00A99D"/>
            </a:solidFill>
            <a:prstDash val="solid"/>
          </a:ln>
        </p:spPr>
        <p:txBody>
          <a:bodyPr tIns="18288" bIns="18288"/>
          <a:lstStyle/>
          <a:p>
            <a:endParaRPr dirty="0"/>
          </a:p>
        </p:txBody>
      </p:sp>
      <p:sp>
        <p:nvSpPr>
          <p:cNvPr id="34" name="Text 29"/>
          <p:cNvSpPr/>
          <p:nvPr/>
        </p:nvSpPr>
        <p:spPr>
          <a:xfrm>
            <a:off x="4773168" y="3017520"/>
            <a:ext cx="457200" cy="457200"/>
          </a:xfrm>
          <a:prstGeom prst="rect">
            <a:avLst/>
          </a:prstGeom>
          <a:noFill/>
          <a:ln/>
        </p:spPr>
        <p:txBody>
          <a:bodyPr wrap="square" lIns="0" tIns="0" rIns="0" bIns="0" rtlCol="0" anchor="ctr"/>
          <a:lstStyle/>
          <a:p>
            <a:pPr marL="0" indent="0" algn="ctr">
              <a:buNone/>
            </a:pPr>
            <a:r>
              <a:rPr lang="en-US" sz="1200" b="1" dirty="0">
                <a:solidFill>
                  <a:srgbClr val="2D1B2E"/>
                </a:solidFill>
                <a:latin typeface="Calibri" pitchFamily="34" charset="0"/>
                <a:ea typeface="Calibri" pitchFamily="34" charset="-122"/>
                <a:cs typeface="Calibri" pitchFamily="34" charset="-120"/>
              </a:rPr>
              <a:t>04</a:t>
            </a:r>
            <a:endParaRPr lang="en-US" sz="1200" dirty="0"/>
          </a:p>
        </p:txBody>
      </p:sp>
      <p:sp>
        <p:nvSpPr>
          <p:cNvPr id="35" name="Shape 30"/>
          <p:cNvSpPr/>
          <p:nvPr/>
        </p:nvSpPr>
        <p:spPr>
          <a:xfrm>
            <a:off x="5276088" y="3017520"/>
            <a:ext cx="457200" cy="457200"/>
          </a:xfrm>
          <a:prstGeom prst="ellipse">
            <a:avLst/>
          </a:prstGeom>
          <a:solidFill>
            <a:srgbClr val="00A99D"/>
          </a:solidFill>
          <a:ln w="12700">
            <a:solidFill>
              <a:srgbClr val="00A99D"/>
            </a:solidFill>
            <a:prstDash val="solid"/>
          </a:ln>
        </p:spPr>
        <p:txBody>
          <a:bodyPr tIns="18288" bIns="18288"/>
          <a:lstStyle/>
          <a:p>
            <a:endParaRPr dirty="0"/>
          </a:p>
        </p:txBody>
      </p:sp>
      <p:pic>
        <p:nvPicPr>
          <p:cNvPr id="36" name="Image 3" descr="preencoded.png"/>
          <p:cNvPicPr>
            <a:picLocks noChangeAspect="1"/>
          </p:cNvPicPr>
          <p:nvPr/>
        </p:nvPicPr>
        <p:blipFill>
          <a:blip r:embed="rId6"/>
          <a:stretch>
            <a:fillRect/>
          </a:stretch>
        </p:blipFill>
        <p:spPr>
          <a:xfrm>
            <a:off x="5330952" y="3072384"/>
            <a:ext cx="347472" cy="347472"/>
          </a:xfrm>
          <a:prstGeom prst="rect">
            <a:avLst/>
          </a:prstGeom>
        </p:spPr>
      </p:pic>
      <p:sp>
        <p:nvSpPr>
          <p:cNvPr id="37" name="Text 31"/>
          <p:cNvSpPr/>
          <p:nvPr/>
        </p:nvSpPr>
        <p:spPr>
          <a:xfrm>
            <a:off x="4782312" y="3547872"/>
            <a:ext cx="4023360" cy="347472"/>
          </a:xfrm>
          <a:prstGeom prst="rect">
            <a:avLst/>
          </a:prstGeom>
          <a:noFill/>
          <a:ln/>
        </p:spPr>
        <p:txBody>
          <a:bodyPr wrap="square" lIns="0" tIns="0" rIns="0" bIns="0" rtlCol="0" anchor="ctr"/>
          <a:lstStyle/>
          <a:p>
            <a:pPr marL="0" indent="0">
              <a:buNone/>
            </a:pPr>
            <a:r>
              <a:rPr lang="en-US" sz="1200" b="1" dirty="0">
                <a:solidFill>
                  <a:srgbClr val="2D1B2E"/>
                </a:solidFill>
                <a:latin typeface="Calibri" pitchFamily="34" charset="0"/>
                <a:ea typeface="Calibri" pitchFamily="34" charset="-122"/>
                <a:cs typeface="Calibri" pitchFamily="34" charset="-120"/>
              </a:rPr>
              <a:t>Membrane &amp; Water Solutions Scale-Up</a:t>
            </a:r>
            <a:endParaRPr lang="en-US" sz="1200" dirty="0"/>
          </a:p>
        </p:txBody>
      </p:sp>
      <p:sp>
        <p:nvSpPr>
          <p:cNvPr id="38" name="Text 32"/>
          <p:cNvSpPr/>
          <p:nvPr/>
        </p:nvSpPr>
        <p:spPr>
          <a:xfrm>
            <a:off x="4782312" y="3913632"/>
            <a:ext cx="4023360" cy="804672"/>
          </a:xfrm>
          <a:prstGeom prst="rect">
            <a:avLst/>
          </a:prstGeom>
          <a:noFill/>
          <a:ln/>
        </p:spPr>
        <p:txBody>
          <a:bodyPr wrap="square" lIns="0" tIns="0" rIns="0" bIns="0" rtlCol="0" anchor="ctr"/>
          <a:lstStyle/>
          <a:p>
            <a:pPr marL="0" indent="0">
              <a:lnSpc>
                <a:spcPct val="130000"/>
              </a:lnSpc>
              <a:buNone/>
            </a:pPr>
            <a:r>
              <a:rPr lang="en-US" sz="900" dirty="0">
                <a:solidFill>
                  <a:srgbClr val="4A3550"/>
                </a:solidFill>
                <a:latin typeface="Calibri" pitchFamily="34" charset="0"/>
                <a:ea typeface="Calibri" pitchFamily="34" charset="-122"/>
                <a:cs typeface="Calibri" pitchFamily="34" charset="-120"/>
              </a:rPr>
              <a:t>ADIMEM Technologies began commercial RO/UF membrane sales in Apr 2026 and  is targeting 25% of group revenue within 3 years. Took over Aquaporin’s global membrane platform through a competitive bid.</a:t>
            </a:r>
            <a:endParaRPr lang="en-US" sz="900" dirty="0"/>
          </a:p>
        </p:txBody>
      </p:sp>
      <p:sp>
        <p:nvSpPr>
          <p:cNvPr id="39" name="Shape 33"/>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40" name="Text 34"/>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41" name="Text 35"/>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17 / 27</a:t>
            </a:r>
            <a:endParaRPr lang="en-US" sz="700" dirty="0">
              <a:solidFill>
                <a:schemeClr val="bg1"/>
              </a:solidFill>
            </a:endParaRPr>
          </a:p>
        </p:txBody>
      </p:sp>
      <p:pic>
        <p:nvPicPr>
          <p:cNvPr id="45" name="Picture 44">
            <a:extLst>
              <a:ext uri="{FF2B5EF4-FFF2-40B4-BE49-F238E27FC236}">
                <a16:creationId xmlns:a16="http://schemas.microsoft.com/office/drawing/2014/main" id="{587C91A8-EE53-8F6A-7638-58381F4A1720}"/>
              </a:ext>
            </a:extLst>
          </p:cNvPr>
          <p:cNvPicPr>
            <a:picLocks noChangeAspect="1"/>
          </p:cNvPicPr>
          <p:nvPr/>
        </p:nvPicPr>
        <p:blipFill>
          <a:blip r:embed="rId7"/>
          <a:stretch>
            <a:fillRect/>
          </a:stretch>
        </p:blipFill>
        <p:spPr>
          <a:xfrm>
            <a:off x="5993266" y="62365"/>
            <a:ext cx="1393353" cy="51535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A4003-2B04-F7B6-F8B9-51A1DFE41859}"/>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4A581D29-7945-487A-441C-0537178DB058}"/>
              </a:ext>
            </a:extLst>
          </p:cNvPr>
          <p:cNvSpPr/>
          <p:nvPr/>
        </p:nvSpPr>
        <p:spPr>
          <a:xfrm>
            <a:off x="5943600" y="457200"/>
            <a:ext cx="3017520" cy="4114800"/>
          </a:xfrm>
          <a:prstGeom prst="rect">
            <a:avLst/>
          </a:prstGeom>
          <a:noFill/>
          <a:ln/>
        </p:spPr>
        <p:txBody>
          <a:bodyPr wrap="square" lIns="0" tIns="0" rIns="0" bIns="0" rtlCol="0" anchor="ctr"/>
          <a:lstStyle/>
          <a:p>
            <a:pPr marL="0" indent="0" algn="ctr">
              <a:buNone/>
            </a:pPr>
            <a:r>
              <a:rPr lang="en-US" sz="20000" b="1" dirty="0">
                <a:solidFill>
                  <a:srgbClr val="3D0D1C"/>
                </a:solidFill>
                <a:latin typeface="Calibri" pitchFamily="34" charset="0"/>
                <a:ea typeface="Calibri" pitchFamily="34" charset="-122"/>
                <a:cs typeface="Calibri" pitchFamily="34" charset="-120"/>
              </a:rPr>
              <a:t>05</a:t>
            </a:r>
            <a:endParaRPr lang="en-US" sz="20000" dirty="0"/>
          </a:p>
        </p:txBody>
      </p:sp>
      <p:sp>
        <p:nvSpPr>
          <p:cNvPr id="3" name="Shape 1">
            <a:extLst>
              <a:ext uri="{FF2B5EF4-FFF2-40B4-BE49-F238E27FC236}">
                <a16:creationId xmlns:a16="http://schemas.microsoft.com/office/drawing/2014/main" id="{DB2EF606-CFAA-D3E0-656A-FFA865F28919}"/>
              </a:ext>
            </a:extLst>
          </p:cNvPr>
          <p:cNvSpPr/>
          <p:nvPr/>
        </p:nvSpPr>
        <p:spPr>
          <a:xfrm>
            <a:off x="548640" y="1463040"/>
            <a:ext cx="73152" cy="2194560"/>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a:extLst>
              <a:ext uri="{FF2B5EF4-FFF2-40B4-BE49-F238E27FC236}">
                <a16:creationId xmlns:a16="http://schemas.microsoft.com/office/drawing/2014/main" id="{D5BC9960-BAF7-F549-2B79-9ED5FB1454DE}"/>
              </a:ext>
            </a:extLst>
          </p:cNvPr>
          <p:cNvSpPr/>
          <p:nvPr/>
        </p:nvSpPr>
        <p:spPr>
          <a:xfrm>
            <a:off x="749808" y="1463040"/>
            <a:ext cx="5943600" cy="2194560"/>
          </a:xfrm>
          <a:prstGeom prst="rect">
            <a:avLst/>
          </a:prstGeom>
          <a:noFill/>
          <a:ln/>
        </p:spPr>
        <p:txBody>
          <a:bodyPr wrap="square" lIns="0" tIns="0" rIns="0" bIns="0" rtlCol="0" anchor="ctr"/>
          <a:lstStyle/>
          <a:p>
            <a:pPr marL="0" indent="0">
              <a:buNone/>
            </a:pPr>
            <a:r>
              <a:rPr lang="en-US" sz="3800" b="1" dirty="0">
                <a:solidFill>
                  <a:srgbClr val="7030A0"/>
                </a:solidFill>
                <a:latin typeface="Calibri" pitchFamily="34" charset="0"/>
                <a:ea typeface="Calibri" pitchFamily="34" charset="-122"/>
                <a:cs typeface="Calibri" pitchFamily="34" charset="-120"/>
              </a:rPr>
              <a:t>Sayakha Greenfield</a:t>
            </a:r>
            <a:endParaRPr lang="en-US" sz="3800" dirty="0">
              <a:solidFill>
                <a:srgbClr val="7030A0"/>
              </a:solidFill>
            </a:endParaRPr>
          </a:p>
          <a:p>
            <a:pPr marL="0" indent="0">
              <a:buNone/>
            </a:pPr>
            <a:r>
              <a:rPr lang="en-US" sz="3800" b="1" dirty="0">
                <a:solidFill>
                  <a:srgbClr val="7030A0"/>
                </a:solidFill>
                <a:latin typeface="Calibri" pitchFamily="34" charset="0"/>
                <a:ea typeface="Calibri" pitchFamily="34" charset="-122"/>
                <a:cs typeface="Calibri" pitchFamily="34" charset="-120"/>
              </a:rPr>
              <a:t>Expansion Project</a:t>
            </a:r>
            <a:endParaRPr lang="en-US" sz="3800" dirty="0">
              <a:solidFill>
                <a:srgbClr val="7030A0"/>
              </a:solidFill>
            </a:endParaRPr>
          </a:p>
        </p:txBody>
      </p:sp>
      <p:sp>
        <p:nvSpPr>
          <p:cNvPr id="5" name="Shape 3">
            <a:extLst>
              <a:ext uri="{FF2B5EF4-FFF2-40B4-BE49-F238E27FC236}">
                <a16:creationId xmlns:a16="http://schemas.microsoft.com/office/drawing/2014/main" id="{858A5134-ED20-6485-0B41-4865DAA7D8EC}"/>
              </a:ext>
            </a:extLst>
          </p:cNvPr>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6" name="Text 4">
            <a:extLst>
              <a:ext uri="{FF2B5EF4-FFF2-40B4-BE49-F238E27FC236}">
                <a16:creationId xmlns:a16="http://schemas.microsoft.com/office/drawing/2014/main" id="{13BE6B71-E67E-975D-42BB-3268FBCB4969}"/>
              </a:ext>
            </a:extLst>
          </p:cNvPr>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rgbClr val="6B5B72"/>
                </a:solidFill>
                <a:latin typeface="Calibri" pitchFamily="34" charset="0"/>
                <a:ea typeface="Calibri" pitchFamily="34" charset="-122"/>
                <a:cs typeface="Calibri" pitchFamily="34" charset="-120"/>
              </a:rPr>
              <a:t>Vipul Organics Limited  |  Investor Presentation  |  Q1 FY2026-27</a:t>
            </a:r>
            <a:endParaRPr lang="en-US" sz="700" dirty="0"/>
          </a:p>
        </p:txBody>
      </p:sp>
      <p:sp>
        <p:nvSpPr>
          <p:cNvPr id="7" name="Text 5">
            <a:extLst>
              <a:ext uri="{FF2B5EF4-FFF2-40B4-BE49-F238E27FC236}">
                <a16:creationId xmlns:a16="http://schemas.microsoft.com/office/drawing/2014/main" id="{8BF3660B-9285-4815-F3B6-85159DE528CA}"/>
              </a:ext>
            </a:extLst>
          </p:cNvPr>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rgbClr val="6B5B72"/>
                </a:solidFill>
                <a:latin typeface="Calibri" pitchFamily="34" charset="0"/>
                <a:ea typeface="Calibri" pitchFamily="34" charset="-122"/>
                <a:cs typeface="Calibri" pitchFamily="34" charset="-120"/>
              </a:rPr>
              <a:t> / </a:t>
            </a:r>
            <a:endParaRPr lang="en-US" sz="700" dirty="0"/>
          </a:p>
        </p:txBody>
      </p:sp>
      <p:sp>
        <p:nvSpPr>
          <p:cNvPr id="8" name="Shape 6">
            <a:extLst>
              <a:ext uri="{FF2B5EF4-FFF2-40B4-BE49-F238E27FC236}">
                <a16:creationId xmlns:a16="http://schemas.microsoft.com/office/drawing/2014/main" id="{FD082C0B-0EBF-0674-21B6-69E2B7CE0D07}"/>
              </a:ext>
            </a:extLst>
          </p:cNvPr>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9" name="Text 7">
            <a:extLst>
              <a:ext uri="{FF2B5EF4-FFF2-40B4-BE49-F238E27FC236}">
                <a16:creationId xmlns:a16="http://schemas.microsoft.com/office/drawing/2014/main" id="{E3E4280F-C6C8-E400-EA54-C5F6968805C5}"/>
              </a:ext>
            </a:extLst>
          </p:cNvPr>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10" name="Text 8">
            <a:extLst>
              <a:ext uri="{FF2B5EF4-FFF2-40B4-BE49-F238E27FC236}">
                <a16:creationId xmlns:a16="http://schemas.microsoft.com/office/drawing/2014/main" id="{4BDD7470-5F70-0658-6A47-5F4A559DF389}"/>
              </a:ext>
            </a:extLst>
          </p:cNvPr>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18 / 27</a:t>
            </a:r>
            <a:endParaRPr lang="en-US" sz="700" dirty="0">
              <a:solidFill>
                <a:schemeClr val="bg1"/>
              </a:solidFill>
            </a:endParaRPr>
          </a:p>
        </p:txBody>
      </p:sp>
      <p:pic>
        <p:nvPicPr>
          <p:cNvPr id="12" name="Picture 11">
            <a:extLst>
              <a:ext uri="{FF2B5EF4-FFF2-40B4-BE49-F238E27FC236}">
                <a16:creationId xmlns:a16="http://schemas.microsoft.com/office/drawing/2014/main" id="{66F61662-9A45-80C4-37BA-415AF11FE10B}"/>
              </a:ext>
            </a:extLst>
          </p:cNvPr>
          <p:cNvPicPr>
            <a:picLocks noChangeAspect="1"/>
          </p:cNvPicPr>
          <p:nvPr/>
        </p:nvPicPr>
        <p:blipFill>
          <a:blip r:embed="rId3"/>
          <a:stretch>
            <a:fillRect/>
          </a:stretch>
        </p:blipFill>
        <p:spPr>
          <a:xfrm>
            <a:off x="6325915" y="123444"/>
            <a:ext cx="1393353" cy="515350"/>
          </a:xfrm>
          <a:prstGeom prst="rect">
            <a:avLst/>
          </a:prstGeom>
        </p:spPr>
      </p:pic>
    </p:spTree>
    <p:extLst>
      <p:ext uri="{BB962C8B-B14F-4D97-AF65-F5344CB8AC3E}">
        <p14:creationId xmlns:p14="http://schemas.microsoft.com/office/powerpoint/2010/main" val="4260290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6">
    <p:bg>
      <p:bgPr>
        <a:solidFill>
          <a:srgbClr val="FAFAFA"/>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2D1B2E"/>
          </a:solidFill>
          <a:ln w="12700">
            <a:solidFill>
              <a:srgbClr val="2D1B2E"/>
            </a:solidFill>
            <a:prstDash val="solid"/>
          </a:ln>
        </p:spPr>
        <p:txBody>
          <a:bodyPr tIns="18288" bIns="18288"/>
          <a:lstStyle/>
          <a:p>
            <a:endParaRPr dirty="0"/>
          </a:p>
        </p:txBody>
      </p:sp>
      <p:sp>
        <p:nvSpPr>
          <p:cNvPr id="3" name="Shape 1"/>
          <p:cNvSpPr/>
          <p:nvPr/>
        </p:nvSpPr>
        <p:spPr>
          <a:xfrm>
            <a:off x="0" y="0"/>
            <a:ext cx="50292" cy="658368"/>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p:cNvSpPr/>
          <p:nvPr/>
        </p:nvSpPr>
        <p:spPr>
          <a:xfrm>
            <a:off x="164592" y="64008"/>
            <a:ext cx="6858000" cy="530352"/>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Sayakha Greenfield Facility — Project Snapshot</a:t>
            </a:r>
            <a:endParaRPr lang="en-US" sz="1800" dirty="0"/>
          </a:p>
        </p:txBody>
      </p:sp>
      <p:sp>
        <p:nvSpPr>
          <p:cNvPr id="5" name="Shape 3"/>
          <p:cNvSpPr/>
          <p:nvPr/>
        </p:nvSpPr>
        <p:spPr>
          <a:xfrm>
            <a:off x="7818120" y="128016"/>
            <a:ext cx="1188720" cy="384048"/>
          </a:xfrm>
          <a:prstGeom prst="rect">
            <a:avLst/>
          </a:prstGeom>
          <a:solidFill>
            <a:srgbClr val="CC0066"/>
          </a:solidFill>
          <a:ln w="12700">
            <a:solidFill>
              <a:srgbClr val="CC0066"/>
            </a:solidFill>
            <a:prstDash val="solid"/>
          </a:ln>
        </p:spPr>
        <p:txBody>
          <a:bodyPr tIns="18288" bIns="18288"/>
          <a:lstStyle/>
          <a:p>
            <a:endParaRPr dirty="0"/>
          </a:p>
        </p:txBody>
      </p:sp>
      <p:sp>
        <p:nvSpPr>
          <p:cNvPr id="6" name="Text 4"/>
          <p:cNvSpPr/>
          <p:nvPr/>
        </p:nvSpPr>
        <p:spPr>
          <a:xfrm>
            <a:off x="7818120" y="128016"/>
            <a:ext cx="1188720" cy="384048"/>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CAPEX</a:t>
            </a:r>
            <a:endParaRPr lang="en-US" sz="900" dirty="0"/>
          </a:p>
        </p:txBody>
      </p:sp>
      <p:sp>
        <p:nvSpPr>
          <p:cNvPr id="7" name="Shape 5"/>
          <p:cNvSpPr/>
          <p:nvPr/>
        </p:nvSpPr>
        <p:spPr>
          <a:xfrm>
            <a:off x="164592" y="804672"/>
            <a:ext cx="8814816" cy="1143000"/>
          </a:xfrm>
          <a:prstGeom prst="rect">
            <a:avLst/>
          </a:prstGeom>
          <a:solidFill>
            <a:srgbClr val="F9F0FB"/>
          </a:solidFill>
          <a:ln w="12700">
            <a:solidFill>
              <a:srgbClr val="E8D0F0"/>
            </a:solidFill>
            <a:prstDash val="solid"/>
          </a:ln>
        </p:spPr>
        <p:txBody>
          <a:bodyPr tIns="18288" bIns="18288"/>
          <a:lstStyle/>
          <a:p>
            <a:endParaRPr dirty="0"/>
          </a:p>
        </p:txBody>
      </p:sp>
      <p:sp>
        <p:nvSpPr>
          <p:cNvPr id="8" name="Text 6"/>
          <p:cNvSpPr/>
          <p:nvPr/>
        </p:nvSpPr>
        <p:spPr>
          <a:xfrm>
            <a:off x="292608" y="859536"/>
            <a:ext cx="3200400" cy="274320"/>
          </a:xfrm>
          <a:prstGeom prst="rect">
            <a:avLst/>
          </a:prstGeom>
          <a:noFill/>
          <a:ln/>
        </p:spPr>
        <p:txBody>
          <a:bodyPr wrap="square" lIns="0" tIns="0" rIns="0" bIns="0" rtlCol="0" anchor="ctr"/>
          <a:lstStyle/>
          <a:p>
            <a:pPr marL="0" indent="0">
              <a:buNone/>
            </a:pPr>
            <a:r>
              <a:rPr lang="en-US" sz="900" b="1" kern="0" spc="100" dirty="0">
                <a:solidFill>
                  <a:srgbClr val="CC0066"/>
                </a:solidFill>
                <a:latin typeface="Calibri" pitchFamily="34" charset="0"/>
                <a:ea typeface="Calibri" pitchFamily="34" charset="-122"/>
                <a:cs typeface="Calibri" pitchFamily="34" charset="-120"/>
              </a:rPr>
              <a:t>CAPACITY EXPANSION — PHASED ROLL-OUT</a:t>
            </a:r>
            <a:endParaRPr lang="en-US" sz="900" dirty="0"/>
          </a:p>
        </p:txBody>
      </p:sp>
      <p:sp>
        <p:nvSpPr>
          <p:cNvPr id="9" name="Shape 7"/>
          <p:cNvSpPr/>
          <p:nvPr/>
        </p:nvSpPr>
        <p:spPr>
          <a:xfrm>
            <a:off x="292608" y="1188720"/>
            <a:ext cx="1280160" cy="548640"/>
          </a:xfrm>
          <a:prstGeom prst="rect">
            <a:avLst/>
          </a:prstGeom>
          <a:solidFill>
            <a:srgbClr val="F5EEF8"/>
          </a:solidFill>
          <a:ln w="12700">
            <a:solidFill>
              <a:srgbClr val="D8B4E8"/>
            </a:solidFill>
            <a:prstDash val="solid"/>
          </a:ln>
        </p:spPr>
        <p:txBody>
          <a:bodyPr tIns="18288" bIns="18288"/>
          <a:lstStyle/>
          <a:p>
            <a:endParaRPr dirty="0"/>
          </a:p>
        </p:txBody>
      </p:sp>
      <p:sp>
        <p:nvSpPr>
          <p:cNvPr id="10" name="Text 8"/>
          <p:cNvSpPr/>
          <p:nvPr/>
        </p:nvSpPr>
        <p:spPr>
          <a:xfrm>
            <a:off x="292608" y="1188720"/>
            <a:ext cx="1280160" cy="548640"/>
          </a:xfrm>
          <a:prstGeom prst="rect">
            <a:avLst/>
          </a:prstGeom>
          <a:noFill/>
          <a:ln/>
        </p:spPr>
        <p:txBody>
          <a:bodyPr wrap="square" lIns="0" tIns="0" rIns="0" bIns="0" rtlCol="0" anchor="ctr"/>
          <a:lstStyle/>
          <a:p>
            <a:pPr marL="0" indent="0" algn="ctr">
              <a:lnSpc>
                <a:spcPct val="120000"/>
              </a:lnSpc>
              <a:buNone/>
            </a:pPr>
            <a:r>
              <a:rPr lang="en-US" sz="1000" b="1" dirty="0">
                <a:latin typeface="Calibri" pitchFamily="34" charset="0"/>
                <a:ea typeface="Calibri" pitchFamily="34" charset="-122"/>
                <a:cs typeface="Calibri" pitchFamily="34" charset="-120"/>
              </a:rPr>
              <a:t>~2,000 TPA</a:t>
            </a:r>
            <a:endParaRPr lang="en-US" sz="1000" dirty="0"/>
          </a:p>
          <a:p>
            <a:pPr marL="0" indent="0" algn="ctr">
              <a:lnSpc>
                <a:spcPct val="120000"/>
              </a:lnSpc>
              <a:buNone/>
            </a:pPr>
            <a:r>
              <a:rPr lang="en-US" sz="1000" b="1" dirty="0">
                <a:latin typeface="Calibri" pitchFamily="34" charset="0"/>
                <a:ea typeface="Calibri" pitchFamily="34" charset="-122"/>
                <a:cs typeface="Calibri" pitchFamily="34" charset="-120"/>
              </a:rPr>
              <a:t>Pre-Sayakha (Legacy Sites)</a:t>
            </a:r>
            <a:endParaRPr lang="en-US" sz="1000" dirty="0"/>
          </a:p>
        </p:txBody>
      </p:sp>
      <p:sp>
        <p:nvSpPr>
          <p:cNvPr id="11" name="Shape 9"/>
          <p:cNvSpPr/>
          <p:nvPr/>
        </p:nvSpPr>
        <p:spPr>
          <a:xfrm>
            <a:off x="1664208" y="1389888"/>
            <a:ext cx="502920" cy="109728"/>
          </a:xfrm>
          <a:prstGeom prst="rect">
            <a:avLst/>
          </a:prstGeom>
          <a:solidFill>
            <a:srgbClr val="CC0066"/>
          </a:solidFill>
          <a:ln w="12700">
            <a:solidFill>
              <a:srgbClr val="CC0066"/>
            </a:solidFill>
            <a:prstDash val="solid"/>
          </a:ln>
        </p:spPr>
        <p:txBody>
          <a:bodyPr tIns="18288" bIns="18288"/>
          <a:lstStyle/>
          <a:p>
            <a:endParaRPr dirty="0"/>
          </a:p>
        </p:txBody>
      </p:sp>
      <p:sp>
        <p:nvSpPr>
          <p:cNvPr id="12" name="Text 10"/>
          <p:cNvSpPr/>
          <p:nvPr/>
        </p:nvSpPr>
        <p:spPr>
          <a:xfrm>
            <a:off x="2103120" y="1298448"/>
            <a:ext cx="274320" cy="292608"/>
          </a:xfrm>
          <a:prstGeom prst="rect">
            <a:avLst/>
          </a:prstGeom>
          <a:noFill/>
          <a:ln/>
        </p:spPr>
        <p:txBody>
          <a:bodyPr wrap="square" lIns="0" tIns="0" rIns="0" bIns="0" rtlCol="0" anchor="ctr"/>
          <a:lstStyle/>
          <a:p>
            <a:pPr marL="0" indent="0" algn="ctr">
              <a:buNone/>
            </a:pPr>
            <a:r>
              <a:rPr lang="en-US" sz="1400" dirty="0">
                <a:solidFill>
                  <a:srgbClr val="CC0066"/>
                </a:solidFill>
                <a:latin typeface="Calibri" pitchFamily="34" charset="0"/>
                <a:ea typeface="Calibri" pitchFamily="34" charset="-122"/>
                <a:cs typeface="Calibri" pitchFamily="34" charset="-120"/>
              </a:rPr>
              <a:t>▶</a:t>
            </a:r>
            <a:endParaRPr lang="en-US" sz="1400" dirty="0"/>
          </a:p>
        </p:txBody>
      </p:sp>
      <p:sp>
        <p:nvSpPr>
          <p:cNvPr id="13" name="Shape 11"/>
          <p:cNvSpPr/>
          <p:nvPr/>
        </p:nvSpPr>
        <p:spPr>
          <a:xfrm>
            <a:off x="2318914" y="1225296"/>
            <a:ext cx="6596486" cy="512064"/>
          </a:xfrm>
          <a:prstGeom prst="rect">
            <a:avLst/>
          </a:prstGeom>
          <a:solidFill>
            <a:srgbClr val="CC0066">
              <a:alpha val="80000"/>
            </a:srgbClr>
          </a:solidFill>
          <a:ln w="12700">
            <a:solidFill>
              <a:srgbClr val="CC0066"/>
            </a:solidFill>
            <a:prstDash val="solid"/>
          </a:ln>
        </p:spPr>
        <p:txBody>
          <a:bodyPr tIns="18288" bIns="18288"/>
          <a:lstStyle/>
          <a:p>
            <a:endParaRPr dirty="0"/>
          </a:p>
        </p:txBody>
      </p:sp>
      <p:sp>
        <p:nvSpPr>
          <p:cNvPr id="14" name="Text 12"/>
          <p:cNvSpPr/>
          <p:nvPr/>
        </p:nvSpPr>
        <p:spPr>
          <a:xfrm>
            <a:off x="2418286" y="1005840"/>
            <a:ext cx="6497114" cy="731520"/>
          </a:xfrm>
          <a:prstGeom prst="rect">
            <a:avLst/>
          </a:prstGeom>
          <a:noFill/>
          <a:ln/>
        </p:spPr>
        <p:txBody>
          <a:bodyPr wrap="square" lIns="0" tIns="0" rIns="0" bIns="0" rtlCol="0" anchor="ctr"/>
          <a:lstStyle/>
          <a:p>
            <a:pPr marL="0" indent="0" algn="just">
              <a:buNone/>
            </a:pPr>
            <a:r>
              <a:rPr lang="en-US" sz="1400" b="1" dirty="0">
                <a:solidFill>
                  <a:srgbClr val="2D1B2E"/>
                </a:solidFill>
                <a:latin typeface="Calibri" pitchFamily="34" charset="0"/>
                <a:ea typeface="Calibri" pitchFamily="34" charset="-122"/>
                <a:cs typeface="Calibri" pitchFamily="34" charset="-120"/>
              </a:rPr>
              <a:t>~3,600 TPA Phase-1 (Live, Aug'26) → ~10,000 TPA Multi-Phase Target across all facilities</a:t>
            </a:r>
            <a:endParaRPr lang="en-US" sz="1400" dirty="0"/>
          </a:p>
        </p:txBody>
      </p:sp>
      <p:sp>
        <p:nvSpPr>
          <p:cNvPr id="15" name="Shape 13"/>
          <p:cNvSpPr/>
          <p:nvPr/>
        </p:nvSpPr>
        <p:spPr>
          <a:xfrm>
            <a:off x="164592" y="2121408"/>
            <a:ext cx="2011680" cy="2724912"/>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16" name="Shape 14"/>
          <p:cNvSpPr/>
          <p:nvPr/>
        </p:nvSpPr>
        <p:spPr>
          <a:xfrm>
            <a:off x="164592" y="2121408"/>
            <a:ext cx="2011680" cy="45720"/>
          </a:xfrm>
          <a:prstGeom prst="rect">
            <a:avLst/>
          </a:prstGeom>
          <a:solidFill>
            <a:srgbClr val="CC0066"/>
          </a:solidFill>
          <a:ln w="12700">
            <a:solidFill>
              <a:srgbClr val="CC0066"/>
            </a:solidFill>
            <a:prstDash val="solid"/>
          </a:ln>
        </p:spPr>
        <p:txBody>
          <a:bodyPr tIns="18288" bIns="18288"/>
          <a:lstStyle/>
          <a:p>
            <a:endParaRPr dirty="0"/>
          </a:p>
        </p:txBody>
      </p:sp>
      <p:sp>
        <p:nvSpPr>
          <p:cNvPr id="17" name="Shape 15"/>
          <p:cNvSpPr/>
          <p:nvPr/>
        </p:nvSpPr>
        <p:spPr>
          <a:xfrm>
            <a:off x="859536" y="2249424"/>
            <a:ext cx="493776" cy="493776"/>
          </a:xfrm>
          <a:prstGeom prst="ellipse">
            <a:avLst/>
          </a:prstGeom>
          <a:solidFill>
            <a:srgbClr val="C9973A"/>
          </a:solidFill>
          <a:ln w="12700">
            <a:solidFill>
              <a:srgbClr val="C9973A"/>
            </a:solidFill>
            <a:prstDash val="solid"/>
          </a:ln>
        </p:spPr>
        <p:txBody>
          <a:bodyPr tIns="18288" bIns="18288"/>
          <a:lstStyle/>
          <a:p>
            <a:endParaRPr dirty="0"/>
          </a:p>
        </p:txBody>
      </p:sp>
      <p:pic>
        <p:nvPicPr>
          <p:cNvPr id="18" name="Image 0" descr="preencoded.png"/>
          <p:cNvPicPr>
            <a:picLocks noChangeAspect="1"/>
          </p:cNvPicPr>
          <p:nvPr/>
        </p:nvPicPr>
        <p:blipFill>
          <a:blip r:embed="rId3"/>
          <a:stretch>
            <a:fillRect/>
          </a:stretch>
        </p:blipFill>
        <p:spPr>
          <a:xfrm>
            <a:off x="914400" y="2304288"/>
            <a:ext cx="384048" cy="384048"/>
          </a:xfrm>
          <a:prstGeom prst="rect">
            <a:avLst/>
          </a:prstGeom>
        </p:spPr>
      </p:pic>
      <p:sp>
        <p:nvSpPr>
          <p:cNvPr id="19" name="Text 16"/>
          <p:cNvSpPr/>
          <p:nvPr/>
        </p:nvSpPr>
        <p:spPr>
          <a:xfrm>
            <a:off x="256032" y="2798064"/>
            <a:ext cx="1828800" cy="219456"/>
          </a:xfrm>
          <a:prstGeom prst="rect">
            <a:avLst/>
          </a:prstGeom>
          <a:noFill/>
          <a:ln/>
        </p:spPr>
        <p:txBody>
          <a:bodyPr wrap="square" lIns="0" tIns="0" rIns="0" bIns="0" rtlCol="0" anchor="ctr"/>
          <a:lstStyle/>
          <a:p>
            <a:pPr marL="0" indent="0" algn="ctr">
              <a:buNone/>
            </a:pPr>
            <a:r>
              <a:rPr lang="en-US" sz="800" kern="0" spc="100" dirty="0">
                <a:solidFill>
                  <a:srgbClr val="6B5B72"/>
                </a:solidFill>
                <a:latin typeface="Calibri" pitchFamily="34" charset="0"/>
                <a:ea typeface="Calibri" pitchFamily="34" charset="-122"/>
                <a:cs typeface="Calibri" pitchFamily="34" charset="-120"/>
              </a:rPr>
              <a:t>Location</a:t>
            </a:r>
            <a:endParaRPr lang="en-US" sz="800" dirty="0"/>
          </a:p>
        </p:txBody>
      </p:sp>
      <p:sp>
        <p:nvSpPr>
          <p:cNvPr id="20" name="Text 17"/>
          <p:cNvSpPr/>
          <p:nvPr/>
        </p:nvSpPr>
        <p:spPr>
          <a:xfrm>
            <a:off x="256032" y="3017520"/>
            <a:ext cx="1828800" cy="365760"/>
          </a:xfrm>
          <a:prstGeom prst="rect">
            <a:avLst/>
          </a:prstGeom>
          <a:noFill/>
          <a:ln/>
        </p:spPr>
        <p:txBody>
          <a:bodyPr wrap="square" lIns="0" tIns="0" rIns="0" bIns="0" rtlCol="0" anchor="ctr"/>
          <a:lstStyle/>
          <a:p>
            <a:pPr marL="0" indent="0" algn="ctr">
              <a:lnSpc>
                <a:spcPct val="120000"/>
              </a:lnSpc>
              <a:buNone/>
            </a:pPr>
            <a:r>
              <a:rPr lang="en-US" sz="950" b="1" dirty="0">
                <a:solidFill>
                  <a:srgbClr val="2D1B2E"/>
                </a:solidFill>
                <a:latin typeface="Calibri" pitchFamily="34" charset="0"/>
                <a:ea typeface="Calibri" pitchFamily="34" charset="-122"/>
                <a:cs typeface="Calibri" pitchFamily="34" charset="-120"/>
              </a:rPr>
              <a:t>Sayakha, Gujarat</a:t>
            </a:r>
            <a:endParaRPr lang="en-US" sz="950" dirty="0"/>
          </a:p>
        </p:txBody>
      </p:sp>
      <p:sp>
        <p:nvSpPr>
          <p:cNvPr id="21" name="Text 18"/>
          <p:cNvSpPr/>
          <p:nvPr/>
        </p:nvSpPr>
        <p:spPr>
          <a:xfrm>
            <a:off x="274320" y="3438144"/>
            <a:ext cx="1792224" cy="1243584"/>
          </a:xfrm>
          <a:prstGeom prst="rect">
            <a:avLst/>
          </a:prstGeom>
          <a:noFill/>
          <a:ln/>
        </p:spPr>
        <p:txBody>
          <a:bodyPr wrap="square" lIns="0" tIns="0" rIns="0" bIns="0" rtlCol="0" anchor="ctr"/>
          <a:lstStyle/>
          <a:p>
            <a:pPr marL="0" indent="0" algn="ctr">
              <a:lnSpc>
                <a:spcPct val="130000"/>
              </a:lnSpc>
              <a:buNone/>
            </a:pPr>
            <a:r>
              <a:rPr lang="en-US" sz="1000" dirty="0">
                <a:solidFill>
                  <a:srgbClr val="4A3550"/>
                </a:solidFill>
                <a:latin typeface="Calibri" pitchFamily="34" charset="0"/>
                <a:ea typeface="Calibri" pitchFamily="34" charset="-122"/>
                <a:cs typeface="Calibri" pitchFamily="34" charset="-120"/>
              </a:rPr>
              <a:t>Near Dahej port &amp; PCPIR industrial corridor: strategic for export logistics</a:t>
            </a:r>
            <a:endParaRPr lang="en-US" sz="1000" dirty="0"/>
          </a:p>
        </p:txBody>
      </p:sp>
      <p:sp>
        <p:nvSpPr>
          <p:cNvPr id="22" name="Shape 19"/>
          <p:cNvSpPr/>
          <p:nvPr/>
        </p:nvSpPr>
        <p:spPr>
          <a:xfrm>
            <a:off x="2377440" y="2121408"/>
            <a:ext cx="2011680" cy="2724912"/>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23" name="Shape 20"/>
          <p:cNvSpPr/>
          <p:nvPr/>
        </p:nvSpPr>
        <p:spPr>
          <a:xfrm>
            <a:off x="2377440" y="2121408"/>
            <a:ext cx="2011680" cy="45720"/>
          </a:xfrm>
          <a:prstGeom prst="rect">
            <a:avLst/>
          </a:prstGeom>
          <a:solidFill>
            <a:srgbClr val="00A99D"/>
          </a:solidFill>
          <a:ln w="12700">
            <a:solidFill>
              <a:srgbClr val="00A99D"/>
            </a:solidFill>
            <a:prstDash val="solid"/>
          </a:ln>
        </p:spPr>
        <p:txBody>
          <a:bodyPr tIns="18288" bIns="18288"/>
          <a:lstStyle/>
          <a:p>
            <a:endParaRPr dirty="0"/>
          </a:p>
        </p:txBody>
      </p:sp>
      <p:sp>
        <p:nvSpPr>
          <p:cNvPr id="24" name="Shape 21"/>
          <p:cNvSpPr/>
          <p:nvPr/>
        </p:nvSpPr>
        <p:spPr>
          <a:xfrm>
            <a:off x="3072384" y="2249424"/>
            <a:ext cx="493776" cy="493776"/>
          </a:xfrm>
          <a:prstGeom prst="ellipse">
            <a:avLst/>
          </a:prstGeom>
          <a:solidFill>
            <a:srgbClr val="1DB8A8"/>
          </a:solidFill>
          <a:ln w="12700">
            <a:solidFill>
              <a:srgbClr val="1DB8A8"/>
            </a:solidFill>
            <a:prstDash val="solid"/>
          </a:ln>
        </p:spPr>
        <p:txBody>
          <a:bodyPr tIns="18288" bIns="18288"/>
          <a:lstStyle/>
          <a:p>
            <a:endParaRPr dirty="0"/>
          </a:p>
        </p:txBody>
      </p:sp>
      <p:pic>
        <p:nvPicPr>
          <p:cNvPr id="25" name="Image 1" descr="preencoded.png"/>
          <p:cNvPicPr>
            <a:picLocks noChangeAspect="1"/>
          </p:cNvPicPr>
          <p:nvPr/>
        </p:nvPicPr>
        <p:blipFill>
          <a:blip r:embed="rId4"/>
          <a:stretch>
            <a:fillRect/>
          </a:stretch>
        </p:blipFill>
        <p:spPr>
          <a:xfrm>
            <a:off x="3127248" y="2304288"/>
            <a:ext cx="384048" cy="384048"/>
          </a:xfrm>
          <a:prstGeom prst="rect">
            <a:avLst/>
          </a:prstGeom>
        </p:spPr>
      </p:pic>
      <p:sp>
        <p:nvSpPr>
          <p:cNvPr id="26" name="Text 22"/>
          <p:cNvSpPr/>
          <p:nvPr/>
        </p:nvSpPr>
        <p:spPr>
          <a:xfrm>
            <a:off x="2468880" y="2798064"/>
            <a:ext cx="1828800" cy="219456"/>
          </a:xfrm>
          <a:prstGeom prst="rect">
            <a:avLst/>
          </a:prstGeom>
          <a:noFill/>
          <a:ln/>
        </p:spPr>
        <p:txBody>
          <a:bodyPr wrap="square" lIns="0" tIns="0" rIns="0" bIns="0" rtlCol="0" anchor="ctr"/>
          <a:lstStyle/>
          <a:p>
            <a:pPr marL="0" indent="0" algn="ctr">
              <a:buNone/>
            </a:pPr>
            <a:r>
              <a:rPr lang="en-US" sz="800" kern="0" spc="100" dirty="0">
                <a:solidFill>
                  <a:srgbClr val="6B5B72"/>
                </a:solidFill>
                <a:latin typeface="Calibri" pitchFamily="34" charset="0"/>
                <a:ea typeface="Calibri" pitchFamily="34" charset="-122"/>
                <a:cs typeface="Calibri" pitchFamily="34" charset="-120"/>
              </a:rPr>
              <a:t>Nature</a:t>
            </a:r>
            <a:endParaRPr lang="en-US" sz="800" dirty="0"/>
          </a:p>
        </p:txBody>
      </p:sp>
      <p:sp>
        <p:nvSpPr>
          <p:cNvPr id="27" name="Text 23"/>
          <p:cNvSpPr/>
          <p:nvPr/>
        </p:nvSpPr>
        <p:spPr>
          <a:xfrm>
            <a:off x="2468880" y="3017520"/>
            <a:ext cx="1828800" cy="365760"/>
          </a:xfrm>
          <a:prstGeom prst="rect">
            <a:avLst/>
          </a:prstGeom>
          <a:noFill/>
          <a:ln/>
        </p:spPr>
        <p:txBody>
          <a:bodyPr wrap="square" lIns="0" tIns="0" rIns="0" bIns="0" rtlCol="0" anchor="ctr"/>
          <a:lstStyle/>
          <a:p>
            <a:pPr marL="0" indent="0" algn="ctr">
              <a:lnSpc>
                <a:spcPct val="120000"/>
              </a:lnSpc>
              <a:buNone/>
            </a:pPr>
            <a:r>
              <a:rPr lang="en-US" sz="950" b="1" dirty="0">
                <a:solidFill>
                  <a:srgbClr val="2D1B2E"/>
                </a:solidFill>
                <a:latin typeface="Calibri" pitchFamily="34" charset="0"/>
                <a:ea typeface="Calibri" pitchFamily="34" charset="-122"/>
                <a:cs typeface="Calibri" pitchFamily="34" charset="-120"/>
              </a:rPr>
              <a:t>Integrated Greenfield Plant</a:t>
            </a:r>
            <a:endParaRPr lang="en-US" sz="950" dirty="0"/>
          </a:p>
        </p:txBody>
      </p:sp>
      <p:sp>
        <p:nvSpPr>
          <p:cNvPr id="28" name="Text 24"/>
          <p:cNvSpPr/>
          <p:nvPr/>
        </p:nvSpPr>
        <p:spPr>
          <a:xfrm>
            <a:off x="2487168" y="3438144"/>
            <a:ext cx="1792224" cy="1243584"/>
          </a:xfrm>
          <a:prstGeom prst="rect">
            <a:avLst/>
          </a:prstGeom>
          <a:noFill/>
          <a:ln/>
        </p:spPr>
        <p:txBody>
          <a:bodyPr wrap="square" lIns="0" tIns="0" rIns="0" bIns="0" rtlCol="0" anchor="ctr"/>
          <a:lstStyle/>
          <a:p>
            <a:pPr marL="0" indent="0" algn="ctr">
              <a:lnSpc>
                <a:spcPct val="130000"/>
              </a:lnSpc>
              <a:buNone/>
            </a:pPr>
            <a:r>
              <a:rPr lang="en-US" sz="1000" dirty="0">
                <a:solidFill>
                  <a:srgbClr val="4A3550"/>
                </a:solidFill>
                <a:latin typeface="Calibri" pitchFamily="34" charset="0"/>
                <a:ea typeface="Calibri" pitchFamily="34" charset="-122"/>
                <a:cs typeface="Calibri" pitchFamily="34" charset="-120"/>
              </a:rPr>
              <a:t>Pigment powders, intermediates &amp; HPP grades,  plus ADIMEM RO/UF membrane manufacturing</a:t>
            </a:r>
            <a:endParaRPr lang="en-US" sz="1000" dirty="0"/>
          </a:p>
        </p:txBody>
      </p:sp>
      <p:sp>
        <p:nvSpPr>
          <p:cNvPr id="29" name="Shape 25"/>
          <p:cNvSpPr/>
          <p:nvPr/>
        </p:nvSpPr>
        <p:spPr>
          <a:xfrm>
            <a:off x="4590288" y="2121408"/>
            <a:ext cx="2011680" cy="2724912"/>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30" name="Shape 26"/>
          <p:cNvSpPr/>
          <p:nvPr/>
        </p:nvSpPr>
        <p:spPr>
          <a:xfrm>
            <a:off x="4590288" y="2121408"/>
            <a:ext cx="2011680" cy="45720"/>
          </a:xfrm>
          <a:prstGeom prst="rect">
            <a:avLst/>
          </a:prstGeom>
          <a:solidFill>
            <a:srgbClr val="CC0066"/>
          </a:solidFill>
          <a:ln w="12700">
            <a:solidFill>
              <a:srgbClr val="CC0066"/>
            </a:solidFill>
            <a:prstDash val="solid"/>
          </a:ln>
        </p:spPr>
        <p:txBody>
          <a:bodyPr tIns="18288" bIns="18288"/>
          <a:lstStyle/>
          <a:p>
            <a:endParaRPr dirty="0"/>
          </a:p>
        </p:txBody>
      </p:sp>
      <p:sp>
        <p:nvSpPr>
          <p:cNvPr id="31" name="Shape 27"/>
          <p:cNvSpPr/>
          <p:nvPr/>
        </p:nvSpPr>
        <p:spPr>
          <a:xfrm>
            <a:off x="5285232" y="2249424"/>
            <a:ext cx="493776" cy="493776"/>
          </a:xfrm>
          <a:prstGeom prst="ellipse">
            <a:avLst/>
          </a:prstGeom>
          <a:solidFill>
            <a:srgbClr val="C9973A"/>
          </a:solidFill>
          <a:ln w="12700">
            <a:solidFill>
              <a:srgbClr val="C9973A"/>
            </a:solidFill>
            <a:prstDash val="solid"/>
          </a:ln>
        </p:spPr>
        <p:txBody>
          <a:bodyPr tIns="18288" bIns="18288"/>
          <a:lstStyle/>
          <a:p>
            <a:endParaRPr dirty="0"/>
          </a:p>
        </p:txBody>
      </p:sp>
      <p:pic>
        <p:nvPicPr>
          <p:cNvPr id="32" name="Image 2" descr="preencoded.png"/>
          <p:cNvPicPr>
            <a:picLocks noChangeAspect="1"/>
          </p:cNvPicPr>
          <p:nvPr/>
        </p:nvPicPr>
        <p:blipFill>
          <a:blip r:embed="rId5"/>
          <a:stretch>
            <a:fillRect/>
          </a:stretch>
        </p:blipFill>
        <p:spPr>
          <a:xfrm>
            <a:off x="5340096" y="2304288"/>
            <a:ext cx="384048" cy="384048"/>
          </a:xfrm>
          <a:prstGeom prst="rect">
            <a:avLst/>
          </a:prstGeom>
        </p:spPr>
      </p:pic>
      <p:sp>
        <p:nvSpPr>
          <p:cNvPr id="33" name="Text 28"/>
          <p:cNvSpPr/>
          <p:nvPr/>
        </p:nvSpPr>
        <p:spPr>
          <a:xfrm>
            <a:off x="4681728" y="2798064"/>
            <a:ext cx="1828800" cy="219456"/>
          </a:xfrm>
          <a:prstGeom prst="rect">
            <a:avLst/>
          </a:prstGeom>
          <a:noFill/>
          <a:ln/>
        </p:spPr>
        <p:txBody>
          <a:bodyPr wrap="square" lIns="0" tIns="0" rIns="0" bIns="0" rtlCol="0" anchor="ctr"/>
          <a:lstStyle/>
          <a:p>
            <a:pPr marL="0" indent="0" algn="ctr">
              <a:buNone/>
            </a:pPr>
            <a:r>
              <a:rPr lang="en-US" sz="800" kern="0" spc="100" dirty="0">
                <a:solidFill>
                  <a:srgbClr val="6B5B72"/>
                </a:solidFill>
                <a:latin typeface="Calibri" pitchFamily="34" charset="0"/>
                <a:ea typeface="Calibri" pitchFamily="34" charset="-122"/>
                <a:cs typeface="Calibri" pitchFamily="34" charset="-120"/>
              </a:rPr>
              <a:t>Status</a:t>
            </a:r>
            <a:endParaRPr lang="en-US" sz="800" dirty="0"/>
          </a:p>
        </p:txBody>
      </p:sp>
      <p:sp>
        <p:nvSpPr>
          <p:cNvPr id="34" name="Text 29"/>
          <p:cNvSpPr/>
          <p:nvPr/>
        </p:nvSpPr>
        <p:spPr>
          <a:xfrm>
            <a:off x="4681728" y="3017520"/>
            <a:ext cx="1828800" cy="365760"/>
          </a:xfrm>
          <a:prstGeom prst="rect">
            <a:avLst/>
          </a:prstGeom>
          <a:noFill/>
          <a:ln/>
        </p:spPr>
        <p:txBody>
          <a:bodyPr wrap="square" lIns="0" tIns="0" rIns="0" bIns="0" rtlCol="0" anchor="ctr"/>
          <a:lstStyle/>
          <a:p>
            <a:pPr marL="0" indent="0" algn="ctr">
              <a:lnSpc>
                <a:spcPct val="120000"/>
              </a:lnSpc>
              <a:buNone/>
            </a:pPr>
            <a:r>
              <a:rPr lang="en-US" sz="950" b="1" dirty="0">
                <a:solidFill>
                  <a:srgbClr val="2D1B2E"/>
                </a:solidFill>
                <a:latin typeface="Calibri" pitchFamily="34" charset="0"/>
                <a:ea typeface="Calibri" pitchFamily="34" charset="-122"/>
                <a:cs typeface="Calibri" pitchFamily="34" charset="-120"/>
              </a:rPr>
              <a:t>Commercial Production Live</a:t>
            </a:r>
            <a:endParaRPr lang="en-US" sz="950" dirty="0"/>
          </a:p>
        </p:txBody>
      </p:sp>
      <p:sp>
        <p:nvSpPr>
          <p:cNvPr id="35" name="Text 30"/>
          <p:cNvSpPr/>
          <p:nvPr/>
        </p:nvSpPr>
        <p:spPr>
          <a:xfrm>
            <a:off x="4700016" y="3438144"/>
            <a:ext cx="1792224" cy="1243584"/>
          </a:xfrm>
          <a:prstGeom prst="rect">
            <a:avLst/>
          </a:prstGeom>
          <a:noFill/>
          <a:ln/>
        </p:spPr>
        <p:txBody>
          <a:bodyPr wrap="square" lIns="0" tIns="0" rIns="0" bIns="0" rtlCol="0" anchor="ctr"/>
          <a:lstStyle/>
          <a:p>
            <a:pPr marL="0" indent="0" algn="ctr">
              <a:lnSpc>
                <a:spcPct val="130000"/>
              </a:lnSpc>
              <a:buNone/>
            </a:pPr>
            <a:r>
              <a:rPr lang="en-US" sz="1000" dirty="0">
                <a:solidFill>
                  <a:srgbClr val="4A3550"/>
                </a:solidFill>
                <a:latin typeface="Calibri" pitchFamily="34" charset="0"/>
                <a:ea typeface="Calibri" pitchFamily="34" charset="-122"/>
                <a:cs typeface="Calibri" pitchFamily="34" charset="-120"/>
              </a:rPr>
              <a:t>Pigment ops shifted from Tarapur (Aug 2026); ADIMEM membrane manufacturing from Q3 2026</a:t>
            </a:r>
            <a:endParaRPr lang="en-US" sz="1000" dirty="0"/>
          </a:p>
        </p:txBody>
      </p:sp>
      <p:sp>
        <p:nvSpPr>
          <p:cNvPr id="36" name="Shape 31"/>
          <p:cNvSpPr/>
          <p:nvPr/>
        </p:nvSpPr>
        <p:spPr>
          <a:xfrm>
            <a:off x="6803136" y="2121408"/>
            <a:ext cx="2011680" cy="2724912"/>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37" name="Shape 32"/>
          <p:cNvSpPr/>
          <p:nvPr/>
        </p:nvSpPr>
        <p:spPr>
          <a:xfrm>
            <a:off x="6803136" y="2121408"/>
            <a:ext cx="2011680" cy="45720"/>
          </a:xfrm>
          <a:prstGeom prst="rect">
            <a:avLst/>
          </a:prstGeom>
          <a:solidFill>
            <a:srgbClr val="00A99D"/>
          </a:solidFill>
          <a:ln w="12700">
            <a:solidFill>
              <a:srgbClr val="00A99D"/>
            </a:solidFill>
            <a:prstDash val="solid"/>
          </a:ln>
        </p:spPr>
        <p:txBody>
          <a:bodyPr tIns="18288" bIns="18288"/>
          <a:lstStyle/>
          <a:p>
            <a:endParaRPr dirty="0"/>
          </a:p>
        </p:txBody>
      </p:sp>
      <p:sp>
        <p:nvSpPr>
          <p:cNvPr id="38" name="Shape 33"/>
          <p:cNvSpPr/>
          <p:nvPr/>
        </p:nvSpPr>
        <p:spPr>
          <a:xfrm>
            <a:off x="7498080" y="2249424"/>
            <a:ext cx="493776" cy="493776"/>
          </a:xfrm>
          <a:prstGeom prst="ellipse">
            <a:avLst/>
          </a:prstGeom>
          <a:solidFill>
            <a:srgbClr val="1DB8A8"/>
          </a:solidFill>
          <a:ln w="12700">
            <a:solidFill>
              <a:srgbClr val="1DB8A8"/>
            </a:solidFill>
            <a:prstDash val="solid"/>
          </a:ln>
        </p:spPr>
        <p:txBody>
          <a:bodyPr tIns="18288" bIns="18288"/>
          <a:lstStyle/>
          <a:p>
            <a:endParaRPr dirty="0"/>
          </a:p>
        </p:txBody>
      </p:sp>
      <p:pic>
        <p:nvPicPr>
          <p:cNvPr id="39" name="Image 3" descr="preencoded.png"/>
          <p:cNvPicPr>
            <a:picLocks noChangeAspect="1"/>
          </p:cNvPicPr>
          <p:nvPr/>
        </p:nvPicPr>
        <p:blipFill>
          <a:blip r:embed="rId6"/>
          <a:stretch>
            <a:fillRect/>
          </a:stretch>
        </p:blipFill>
        <p:spPr>
          <a:xfrm>
            <a:off x="7552944" y="2304288"/>
            <a:ext cx="384048" cy="384048"/>
          </a:xfrm>
          <a:prstGeom prst="rect">
            <a:avLst/>
          </a:prstGeom>
        </p:spPr>
      </p:pic>
      <p:sp>
        <p:nvSpPr>
          <p:cNvPr id="40" name="Text 34"/>
          <p:cNvSpPr/>
          <p:nvPr/>
        </p:nvSpPr>
        <p:spPr>
          <a:xfrm>
            <a:off x="6894576" y="2798064"/>
            <a:ext cx="1828800" cy="219456"/>
          </a:xfrm>
          <a:prstGeom prst="rect">
            <a:avLst/>
          </a:prstGeom>
          <a:noFill/>
          <a:ln/>
        </p:spPr>
        <p:txBody>
          <a:bodyPr wrap="square" lIns="0" tIns="0" rIns="0" bIns="0" rtlCol="0" anchor="ctr"/>
          <a:lstStyle/>
          <a:p>
            <a:pPr marL="0" indent="0" algn="ctr">
              <a:buNone/>
            </a:pPr>
            <a:r>
              <a:rPr lang="en-US" sz="800" kern="0" spc="100" dirty="0">
                <a:solidFill>
                  <a:srgbClr val="6B5B72"/>
                </a:solidFill>
                <a:latin typeface="Calibri" pitchFamily="34" charset="0"/>
                <a:ea typeface="Calibri" pitchFamily="34" charset="-122"/>
                <a:cs typeface="Calibri" pitchFamily="34" charset="-120"/>
              </a:rPr>
              <a:t>Capex Funding</a:t>
            </a:r>
            <a:endParaRPr lang="en-US" sz="800" dirty="0"/>
          </a:p>
        </p:txBody>
      </p:sp>
      <p:sp>
        <p:nvSpPr>
          <p:cNvPr id="41" name="Text 35"/>
          <p:cNvSpPr/>
          <p:nvPr/>
        </p:nvSpPr>
        <p:spPr>
          <a:xfrm>
            <a:off x="6894576" y="3017520"/>
            <a:ext cx="1828800" cy="365760"/>
          </a:xfrm>
          <a:prstGeom prst="rect">
            <a:avLst/>
          </a:prstGeom>
          <a:noFill/>
          <a:ln/>
        </p:spPr>
        <p:txBody>
          <a:bodyPr wrap="square" lIns="0" tIns="0" rIns="0" bIns="0" rtlCol="0" anchor="ctr"/>
          <a:lstStyle/>
          <a:p>
            <a:pPr marL="0" indent="0" algn="ctr">
              <a:lnSpc>
                <a:spcPct val="120000"/>
              </a:lnSpc>
              <a:buNone/>
            </a:pPr>
            <a:r>
              <a:rPr lang="en-US" sz="950" b="1" dirty="0">
                <a:solidFill>
                  <a:srgbClr val="2D1B2E"/>
                </a:solidFill>
                <a:latin typeface="Calibri" pitchFamily="34" charset="0"/>
                <a:ea typeface="Calibri" pitchFamily="34" charset="-122"/>
                <a:cs typeface="Calibri" pitchFamily="34" charset="-120"/>
              </a:rPr>
              <a:t>₹47.95 Cr Raised via Equity</a:t>
            </a:r>
            <a:endParaRPr lang="en-US" sz="950" dirty="0"/>
          </a:p>
        </p:txBody>
      </p:sp>
      <p:sp>
        <p:nvSpPr>
          <p:cNvPr id="42" name="Text 36"/>
          <p:cNvSpPr/>
          <p:nvPr/>
        </p:nvSpPr>
        <p:spPr>
          <a:xfrm>
            <a:off x="6912864" y="3438144"/>
            <a:ext cx="1792224" cy="1243584"/>
          </a:xfrm>
          <a:prstGeom prst="rect">
            <a:avLst/>
          </a:prstGeom>
          <a:noFill/>
          <a:ln/>
        </p:spPr>
        <p:txBody>
          <a:bodyPr wrap="square" lIns="0" tIns="0" rIns="0" bIns="0" rtlCol="0" anchor="ctr"/>
          <a:lstStyle/>
          <a:p>
            <a:pPr marL="0" indent="0" algn="ctr">
              <a:lnSpc>
                <a:spcPct val="130000"/>
              </a:lnSpc>
              <a:buNone/>
            </a:pPr>
            <a:r>
              <a:rPr lang="en-US" sz="1000" b="1" dirty="0">
                <a:solidFill>
                  <a:srgbClr val="4A3550"/>
                </a:solidFill>
                <a:latin typeface="Calibri" pitchFamily="34" charset="0"/>
                <a:ea typeface="Calibri" pitchFamily="34" charset="-122"/>
                <a:cs typeface="Calibri" pitchFamily="34" charset="-120"/>
              </a:rPr>
              <a:t>Rights Issue</a:t>
            </a:r>
            <a:r>
              <a:rPr lang="en-US" sz="1000" dirty="0">
                <a:solidFill>
                  <a:srgbClr val="4A3550"/>
                </a:solidFill>
                <a:latin typeface="Calibri" pitchFamily="34" charset="0"/>
                <a:ea typeface="Calibri" pitchFamily="34" charset="-122"/>
                <a:cs typeface="Calibri" pitchFamily="34" charset="-120"/>
              </a:rPr>
              <a:t> (Apr 2025): 44,37,291 shares @ ₹46 raised  ₹20.41 Cr</a:t>
            </a:r>
          </a:p>
          <a:p>
            <a:pPr marL="0" indent="0" algn="ctr">
              <a:lnSpc>
                <a:spcPct val="130000"/>
              </a:lnSpc>
              <a:buNone/>
            </a:pPr>
            <a:r>
              <a:rPr lang="en-US" sz="1000" b="1" dirty="0">
                <a:solidFill>
                  <a:srgbClr val="4A3550"/>
                </a:solidFill>
                <a:latin typeface="Calibri" pitchFamily="34" charset="0"/>
                <a:ea typeface="Calibri" pitchFamily="34" charset="-122"/>
                <a:cs typeface="Calibri" pitchFamily="34" charset="-120"/>
              </a:rPr>
              <a:t>Preferential Allotment</a:t>
            </a:r>
            <a:r>
              <a:rPr lang="en-US" sz="1000" dirty="0">
                <a:solidFill>
                  <a:srgbClr val="4A3550"/>
                </a:solidFill>
                <a:latin typeface="Calibri" pitchFamily="34" charset="0"/>
                <a:ea typeface="Calibri" pitchFamily="34" charset="-122"/>
                <a:cs typeface="Calibri" pitchFamily="34" charset="-120"/>
              </a:rPr>
              <a:t> (Oct 2025): 13,05,400 shares @ ₹211 raised  ₹27.54 Cr</a:t>
            </a:r>
          </a:p>
          <a:p>
            <a:pPr marL="0" indent="0" algn="ctr">
              <a:lnSpc>
                <a:spcPct val="130000"/>
              </a:lnSpc>
              <a:buNone/>
            </a:pPr>
            <a:r>
              <a:rPr lang="en-US" sz="1000" b="1" dirty="0">
                <a:solidFill>
                  <a:srgbClr val="4A3550"/>
                </a:solidFill>
                <a:latin typeface="Calibri" pitchFamily="34" charset="0"/>
                <a:ea typeface="Calibri" pitchFamily="34" charset="-122"/>
                <a:cs typeface="Calibri" pitchFamily="34" charset="-120"/>
              </a:rPr>
              <a:t>Total</a:t>
            </a:r>
            <a:r>
              <a:rPr lang="en-US" sz="1000" dirty="0">
                <a:solidFill>
                  <a:srgbClr val="4A3550"/>
                </a:solidFill>
                <a:latin typeface="Calibri" pitchFamily="34" charset="0"/>
                <a:ea typeface="Calibri" pitchFamily="34" charset="-122"/>
                <a:cs typeface="Calibri" pitchFamily="34" charset="-120"/>
              </a:rPr>
              <a:t> ~₹47.95 Cr equity raised in FY26 for Sayakha capex</a:t>
            </a:r>
            <a:endParaRPr lang="en-US" sz="1000" dirty="0"/>
          </a:p>
        </p:txBody>
      </p:sp>
      <p:sp>
        <p:nvSpPr>
          <p:cNvPr id="43" name="Shape 37"/>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44" name="Text 38"/>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45" name="Text 39"/>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19 / 27</a:t>
            </a:r>
            <a:endParaRPr lang="en-US" sz="700" dirty="0">
              <a:solidFill>
                <a:schemeClr val="bg1"/>
              </a:solidFill>
            </a:endParaRPr>
          </a:p>
        </p:txBody>
      </p:sp>
      <p:pic>
        <p:nvPicPr>
          <p:cNvPr id="49" name="Picture 48">
            <a:extLst>
              <a:ext uri="{FF2B5EF4-FFF2-40B4-BE49-F238E27FC236}">
                <a16:creationId xmlns:a16="http://schemas.microsoft.com/office/drawing/2014/main" id="{C4B5F2DF-3E21-8496-5C89-6D5D0E3FDAB3}"/>
              </a:ext>
            </a:extLst>
          </p:cNvPr>
          <p:cNvPicPr>
            <a:picLocks noChangeAspect="1"/>
          </p:cNvPicPr>
          <p:nvPr/>
        </p:nvPicPr>
        <p:blipFill>
          <a:blip r:embed="rId7"/>
          <a:stretch>
            <a:fillRect/>
          </a:stretch>
        </p:blipFill>
        <p:spPr>
          <a:xfrm>
            <a:off x="6287607" y="62365"/>
            <a:ext cx="1393353" cy="5153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AFAFA"/>
        </a:solidFill>
        <a:effectLst/>
      </p:bgPr>
    </p:bg>
    <p:spTree>
      <p:nvGrpSpPr>
        <p:cNvPr id="1" name=""/>
        <p:cNvGrpSpPr/>
        <p:nvPr/>
      </p:nvGrpSpPr>
      <p:grpSpPr>
        <a:xfrm>
          <a:off x="0" y="0"/>
          <a:ext cx="0" cy="0"/>
          <a:chOff x="0" y="0"/>
          <a:chExt cx="0" cy="0"/>
        </a:xfrm>
      </p:grpSpPr>
      <p:sp>
        <p:nvSpPr>
          <p:cNvPr id="2" name="Shape 0"/>
          <p:cNvSpPr/>
          <p:nvPr/>
        </p:nvSpPr>
        <p:spPr>
          <a:xfrm>
            <a:off x="0" y="0"/>
            <a:ext cx="3017520" cy="5143500"/>
          </a:xfrm>
          <a:prstGeom prst="rect">
            <a:avLst/>
          </a:prstGeom>
          <a:solidFill>
            <a:srgbClr val="2D1B2E"/>
          </a:solidFill>
          <a:ln w="12700">
            <a:solidFill>
              <a:srgbClr val="2D1B2E"/>
            </a:solidFill>
            <a:prstDash val="solid"/>
          </a:ln>
        </p:spPr>
        <p:txBody>
          <a:bodyPr tIns="18288" bIns="18288"/>
          <a:lstStyle/>
          <a:p>
            <a:endParaRPr dirty="0"/>
          </a:p>
        </p:txBody>
      </p:sp>
      <p:sp>
        <p:nvSpPr>
          <p:cNvPr id="3" name="Shape 1"/>
          <p:cNvSpPr/>
          <p:nvPr/>
        </p:nvSpPr>
        <p:spPr>
          <a:xfrm>
            <a:off x="0" y="0"/>
            <a:ext cx="54864" cy="5143500"/>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p:cNvSpPr/>
          <p:nvPr/>
        </p:nvSpPr>
        <p:spPr>
          <a:xfrm>
            <a:off x="182880" y="731520"/>
            <a:ext cx="2560320" cy="548640"/>
          </a:xfrm>
          <a:prstGeom prst="rect">
            <a:avLst/>
          </a:prstGeom>
          <a:noFill/>
          <a:ln/>
        </p:spPr>
        <p:txBody>
          <a:bodyPr wrap="square" lIns="0" tIns="0" rIns="0" bIns="0" rtlCol="0" anchor="ctr"/>
          <a:lstStyle/>
          <a:p>
            <a:pPr marL="0" indent="0">
              <a:buNone/>
            </a:pPr>
            <a:r>
              <a:rPr lang="en-US" sz="2400" b="1" kern="0" spc="400" dirty="0">
                <a:solidFill>
                  <a:srgbClr val="FFFFFF"/>
                </a:solidFill>
                <a:latin typeface="Calibri" pitchFamily="34" charset="0"/>
                <a:ea typeface="Calibri" pitchFamily="34" charset="-122"/>
                <a:cs typeface="Calibri" pitchFamily="34" charset="-120"/>
              </a:rPr>
              <a:t>AGENDA</a:t>
            </a:r>
            <a:endParaRPr lang="en-US" sz="2400" dirty="0"/>
          </a:p>
        </p:txBody>
      </p:sp>
      <p:sp>
        <p:nvSpPr>
          <p:cNvPr id="5" name="Text 3"/>
          <p:cNvSpPr/>
          <p:nvPr/>
        </p:nvSpPr>
        <p:spPr>
          <a:xfrm>
            <a:off x="182880" y="1417320"/>
            <a:ext cx="2560320" cy="1280160"/>
          </a:xfrm>
          <a:prstGeom prst="rect">
            <a:avLst/>
          </a:prstGeom>
          <a:noFill/>
          <a:ln/>
        </p:spPr>
        <p:txBody>
          <a:bodyPr wrap="square" lIns="0" tIns="0" rIns="0" bIns="0" rtlCol="0" anchor="ctr"/>
          <a:lstStyle/>
          <a:p>
            <a:pPr marL="0" indent="0">
              <a:lnSpc>
                <a:spcPct val="150000"/>
              </a:lnSpc>
              <a:buNone/>
            </a:pPr>
            <a:r>
              <a:rPr lang="en-US" sz="1100" dirty="0">
                <a:solidFill>
                  <a:srgbClr val="A090A8"/>
                </a:solidFill>
                <a:latin typeface="Calibri" pitchFamily="34" charset="0"/>
                <a:ea typeface="Calibri" pitchFamily="34" charset="-122"/>
                <a:cs typeface="Calibri" pitchFamily="34" charset="-120"/>
              </a:rPr>
              <a:t>Vipul Organics</a:t>
            </a:r>
            <a:endParaRPr lang="en-US" sz="1100" dirty="0"/>
          </a:p>
          <a:p>
            <a:pPr marL="0" indent="0">
              <a:lnSpc>
                <a:spcPct val="150000"/>
              </a:lnSpc>
              <a:buNone/>
            </a:pPr>
            <a:r>
              <a:rPr lang="en-US" sz="1100" dirty="0">
                <a:solidFill>
                  <a:srgbClr val="A090A8"/>
                </a:solidFill>
                <a:latin typeface="Calibri" pitchFamily="34" charset="0"/>
                <a:ea typeface="Calibri" pitchFamily="34" charset="-122"/>
                <a:cs typeface="Calibri" pitchFamily="34" charset="-120"/>
              </a:rPr>
              <a:t>Investor Presentation</a:t>
            </a:r>
            <a:endParaRPr lang="en-US" sz="1100" dirty="0"/>
          </a:p>
          <a:p>
            <a:pPr marL="0" indent="0">
              <a:lnSpc>
                <a:spcPct val="150000"/>
              </a:lnSpc>
              <a:buNone/>
            </a:pPr>
            <a:r>
              <a:rPr lang="en-US" sz="1100" dirty="0">
                <a:solidFill>
                  <a:srgbClr val="A090A8"/>
                </a:solidFill>
                <a:latin typeface="Calibri" pitchFamily="34" charset="0"/>
                <a:ea typeface="Calibri" pitchFamily="34" charset="-122"/>
                <a:cs typeface="Calibri" pitchFamily="34" charset="-120"/>
              </a:rPr>
              <a:t>Q1 FY2026-27</a:t>
            </a:r>
            <a:endParaRPr lang="en-US" sz="1100" dirty="0"/>
          </a:p>
        </p:txBody>
      </p:sp>
      <p:sp>
        <p:nvSpPr>
          <p:cNvPr id="6" name="Shape 4"/>
          <p:cNvSpPr/>
          <p:nvPr/>
        </p:nvSpPr>
        <p:spPr>
          <a:xfrm>
            <a:off x="3246120" y="548640"/>
            <a:ext cx="2743200" cy="1234440"/>
          </a:xfrm>
          <a:prstGeom prst="rect">
            <a:avLst/>
          </a:prstGeom>
          <a:solidFill>
            <a:srgbClr val="FFFFFF"/>
          </a:solidFill>
          <a:ln w="12700">
            <a:solidFill>
              <a:srgbClr val="E8D0C0"/>
            </a:solidFill>
            <a:prstDash val="solid"/>
          </a:ln>
          <a:effectLst>
            <a:outerShdw blurRad="76200" dist="25400" dir="8100000" algn="bl" rotWithShape="0">
              <a:srgbClr val="000000">
                <a:alpha val="8000"/>
              </a:srgbClr>
            </a:outerShdw>
          </a:effectLst>
        </p:spPr>
        <p:txBody>
          <a:bodyPr tIns="18288" bIns="18288"/>
          <a:lstStyle/>
          <a:p>
            <a:endParaRPr dirty="0"/>
          </a:p>
        </p:txBody>
      </p:sp>
      <p:sp>
        <p:nvSpPr>
          <p:cNvPr id="7" name="Shape 5"/>
          <p:cNvSpPr/>
          <p:nvPr/>
        </p:nvSpPr>
        <p:spPr>
          <a:xfrm>
            <a:off x="3246120" y="548640"/>
            <a:ext cx="54864" cy="1234440"/>
          </a:xfrm>
          <a:prstGeom prst="rect">
            <a:avLst/>
          </a:prstGeom>
          <a:solidFill>
            <a:srgbClr val="CC0066"/>
          </a:solidFill>
          <a:ln w="12700">
            <a:solidFill>
              <a:srgbClr val="CC0066"/>
            </a:solidFill>
            <a:prstDash val="solid"/>
          </a:ln>
        </p:spPr>
        <p:txBody>
          <a:bodyPr tIns="18288" bIns="18288"/>
          <a:lstStyle/>
          <a:p>
            <a:endParaRPr dirty="0"/>
          </a:p>
        </p:txBody>
      </p:sp>
      <p:sp>
        <p:nvSpPr>
          <p:cNvPr id="8" name="Text 6"/>
          <p:cNvSpPr/>
          <p:nvPr/>
        </p:nvSpPr>
        <p:spPr>
          <a:xfrm>
            <a:off x="3383280" y="640080"/>
            <a:ext cx="502920" cy="502920"/>
          </a:xfrm>
          <a:prstGeom prst="rect">
            <a:avLst/>
          </a:prstGeom>
          <a:noFill/>
          <a:ln/>
        </p:spPr>
        <p:txBody>
          <a:bodyPr wrap="square" lIns="0" tIns="0" rIns="0" bIns="0" rtlCol="0" anchor="ctr"/>
          <a:lstStyle/>
          <a:p>
            <a:pPr marL="0" indent="0">
              <a:buNone/>
            </a:pPr>
            <a:r>
              <a:rPr lang="en-US" sz="2600" b="1" dirty="0">
                <a:solidFill>
                  <a:srgbClr val="CC0066"/>
                </a:solidFill>
                <a:latin typeface="Calibri" pitchFamily="34" charset="0"/>
                <a:ea typeface="Calibri" pitchFamily="34" charset="-122"/>
                <a:cs typeface="Calibri" pitchFamily="34" charset="-120"/>
              </a:rPr>
              <a:t>01</a:t>
            </a:r>
            <a:endParaRPr lang="en-US" sz="2600" dirty="0"/>
          </a:p>
        </p:txBody>
      </p:sp>
      <p:sp>
        <p:nvSpPr>
          <p:cNvPr id="9" name="Text 7"/>
          <p:cNvSpPr/>
          <p:nvPr/>
        </p:nvSpPr>
        <p:spPr>
          <a:xfrm>
            <a:off x="3383280" y="1115568"/>
            <a:ext cx="2468880" cy="329184"/>
          </a:xfrm>
          <a:prstGeom prst="rect">
            <a:avLst/>
          </a:prstGeom>
          <a:noFill/>
          <a:ln/>
        </p:spPr>
        <p:txBody>
          <a:bodyPr wrap="square" lIns="0" tIns="0" rIns="0" bIns="0" rtlCol="0" anchor="ctr"/>
          <a:lstStyle/>
          <a:p>
            <a:pPr marL="0" indent="0">
              <a:buNone/>
            </a:pPr>
            <a:r>
              <a:rPr lang="en-US" sz="1150" b="1" dirty="0">
                <a:solidFill>
                  <a:srgbClr val="5C1A2E"/>
                </a:solidFill>
                <a:latin typeface="Calibri" pitchFamily="34" charset="0"/>
                <a:ea typeface="Calibri" pitchFamily="34" charset="-122"/>
                <a:cs typeface="Calibri" pitchFamily="34" charset="-120"/>
              </a:rPr>
              <a:t>Indian Chemical Industry</a:t>
            </a:r>
            <a:endParaRPr lang="en-US" sz="1150" dirty="0"/>
          </a:p>
        </p:txBody>
      </p:sp>
      <p:sp>
        <p:nvSpPr>
          <p:cNvPr id="10" name="Text 8"/>
          <p:cNvSpPr/>
          <p:nvPr/>
        </p:nvSpPr>
        <p:spPr>
          <a:xfrm>
            <a:off x="3383280" y="1426464"/>
            <a:ext cx="2468880" cy="274320"/>
          </a:xfrm>
          <a:prstGeom prst="rect">
            <a:avLst/>
          </a:prstGeom>
          <a:noFill/>
          <a:ln/>
        </p:spPr>
        <p:txBody>
          <a:bodyPr wrap="square" lIns="0" tIns="0" rIns="0" bIns="0" rtlCol="0" anchor="ctr"/>
          <a:lstStyle/>
          <a:p>
            <a:pPr marL="0" indent="0">
              <a:buNone/>
            </a:pPr>
            <a:r>
              <a:rPr lang="en-US" sz="850" dirty="0">
                <a:solidFill>
                  <a:srgbClr val="6B7A99"/>
                </a:solidFill>
                <a:latin typeface="Calibri" pitchFamily="34" charset="0"/>
                <a:ea typeface="Calibri" pitchFamily="34" charset="-122"/>
                <a:cs typeface="Calibri" pitchFamily="34" charset="-120"/>
              </a:rPr>
              <a:t>Structural tailwinds &amp; market opportunity</a:t>
            </a:r>
            <a:endParaRPr lang="en-US" sz="850" dirty="0"/>
          </a:p>
        </p:txBody>
      </p:sp>
      <p:sp>
        <p:nvSpPr>
          <p:cNvPr id="11" name="Shape 9"/>
          <p:cNvSpPr/>
          <p:nvPr/>
        </p:nvSpPr>
        <p:spPr>
          <a:xfrm>
            <a:off x="3246120" y="1965960"/>
            <a:ext cx="2743200" cy="1234440"/>
          </a:xfrm>
          <a:prstGeom prst="rect">
            <a:avLst/>
          </a:prstGeom>
          <a:solidFill>
            <a:srgbClr val="FFFFFF"/>
          </a:solidFill>
          <a:ln w="12700">
            <a:solidFill>
              <a:srgbClr val="E8D0C0"/>
            </a:solidFill>
            <a:prstDash val="solid"/>
          </a:ln>
          <a:effectLst>
            <a:outerShdw blurRad="76200" dist="25400" dir="8100000" algn="bl" rotWithShape="0">
              <a:srgbClr val="000000">
                <a:alpha val="8000"/>
              </a:srgbClr>
            </a:outerShdw>
          </a:effectLst>
        </p:spPr>
        <p:txBody>
          <a:bodyPr tIns="18288" bIns="18288"/>
          <a:lstStyle/>
          <a:p>
            <a:endParaRPr dirty="0"/>
          </a:p>
        </p:txBody>
      </p:sp>
      <p:sp>
        <p:nvSpPr>
          <p:cNvPr id="12" name="Shape 10"/>
          <p:cNvSpPr/>
          <p:nvPr/>
        </p:nvSpPr>
        <p:spPr>
          <a:xfrm>
            <a:off x="3246120" y="1965960"/>
            <a:ext cx="54864" cy="1234440"/>
          </a:xfrm>
          <a:prstGeom prst="rect">
            <a:avLst/>
          </a:prstGeom>
          <a:solidFill>
            <a:srgbClr val="CC0066"/>
          </a:solidFill>
          <a:ln w="12700">
            <a:solidFill>
              <a:srgbClr val="CC0066"/>
            </a:solidFill>
            <a:prstDash val="solid"/>
          </a:ln>
        </p:spPr>
        <p:txBody>
          <a:bodyPr tIns="18288" bIns="18288"/>
          <a:lstStyle/>
          <a:p>
            <a:endParaRPr dirty="0"/>
          </a:p>
        </p:txBody>
      </p:sp>
      <p:sp>
        <p:nvSpPr>
          <p:cNvPr id="13" name="Text 11"/>
          <p:cNvSpPr/>
          <p:nvPr/>
        </p:nvSpPr>
        <p:spPr>
          <a:xfrm>
            <a:off x="3383280" y="2057400"/>
            <a:ext cx="502920" cy="502920"/>
          </a:xfrm>
          <a:prstGeom prst="rect">
            <a:avLst/>
          </a:prstGeom>
          <a:noFill/>
          <a:ln/>
        </p:spPr>
        <p:txBody>
          <a:bodyPr wrap="square" lIns="0" tIns="0" rIns="0" bIns="0" rtlCol="0" anchor="ctr"/>
          <a:lstStyle/>
          <a:p>
            <a:pPr marL="0" indent="0">
              <a:buNone/>
            </a:pPr>
            <a:r>
              <a:rPr lang="en-US" sz="2600" b="1" dirty="0">
                <a:solidFill>
                  <a:srgbClr val="CC0066"/>
                </a:solidFill>
                <a:latin typeface="Calibri" pitchFamily="34" charset="0"/>
                <a:ea typeface="Calibri" pitchFamily="34" charset="-122"/>
                <a:cs typeface="Calibri" pitchFamily="34" charset="-120"/>
              </a:rPr>
              <a:t>02</a:t>
            </a:r>
            <a:endParaRPr lang="en-US" sz="2600" dirty="0"/>
          </a:p>
        </p:txBody>
      </p:sp>
      <p:sp>
        <p:nvSpPr>
          <p:cNvPr id="14" name="Text 12"/>
          <p:cNvSpPr/>
          <p:nvPr/>
        </p:nvSpPr>
        <p:spPr>
          <a:xfrm>
            <a:off x="3383280" y="2532888"/>
            <a:ext cx="2468880" cy="329184"/>
          </a:xfrm>
          <a:prstGeom prst="rect">
            <a:avLst/>
          </a:prstGeom>
          <a:noFill/>
          <a:ln/>
        </p:spPr>
        <p:txBody>
          <a:bodyPr wrap="square" lIns="0" tIns="0" rIns="0" bIns="0" rtlCol="0" anchor="ctr"/>
          <a:lstStyle/>
          <a:p>
            <a:pPr marL="0" indent="0">
              <a:buNone/>
            </a:pPr>
            <a:r>
              <a:rPr lang="en-US" sz="1150" b="1" dirty="0">
                <a:solidFill>
                  <a:srgbClr val="5C1A2E"/>
                </a:solidFill>
                <a:latin typeface="Calibri" pitchFamily="34" charset="0"/>
                <a:ea typeface="Calibri" pitchFamily="34" charset="-122"/>
                <a:cs typeface="Calibri" pitchFamily="34" charset="-120"/>
              </a:rPr>
              <a:t>Company Snapshot</a:t>
            </a:r>
            <a:endParaRPr lang="en-US" sz="1150" dirty="0"/>
          </a:p>
        </p:txBody>
      </p:sp>
      <p:sp>
        <p:nvSpPr>
          <p:cNvPr id="15" name="Text 13"/>
          <p:cNvSpPr/>
          <p:nvPr/>
        </p:nvSpPr>
        <p:spPr>
          <a:xfrm>
            <a:off x="3383280" y="2843784"/>
            <a:ext cx="2468880" cy="274320"/>
          </a:xfrm>
          <a:prstGeom prst="rect">
            <a:avLst/>
          </a:prstGeom>
          <a:noFill/>
          <a:ln/>
        </p:spPr>
        <p:txBody>
          <a:bodyPr wrap="square" lIns="0" tIns="0" rIns="0" bIns="0" rtlCol="0" anchor="ctr"/>
          <a:lstStyle/>
          <a:p>
            <a:pPr marL="0" indent="0">
              <a:buNone/>
            </a:pPr>
            <a:r>
              <a:rPr lang="en-US" sz="850" dirty="0">
                <a:solidFill>
                  <a:srgbClr val="6B7A99"/>
                </a:solidFill>
                <a:latin typeface="Calibri" pitchFamily="34" charset="0"/>
                <a:ea typeface="Calibri" pitchFamily="34" charset="-122"/>
                <a:cs typeface="Calibri" pitchFamily="34" charset="-120"/>
              </a:rPr>
              <a:t>Heritage, operations &amp; product portfolio</a:t>
            </a:r>
            <a:endParaRPr lang="en-US" sz="850" dirty="0"/>
          </a:p>
        </p:txBody>
      </p:sp>
      <p:sp>
        <p:nvSpPr>
          <p:cNvPr id="16" name="Shape 14"/>
          <p:cNvSpPr/>
          <p:nvPr/>
        </p:nvSpPr>
        <p:spPr>
          <a:xfrm>
            <a:off x="3246120" y="3383280"/>
            <a:ext cx="2743200" cy="1234440"/>
          </a:xfrm>
          <a:prstGeom prst="rect">
            <a:avLst/>
          </a:prstGeom>
          <a:solidFill>
            <a:srgbClr val="FFFFFF"/>
          </a:solidFill>
          <a:ln w="12700">
            <a:solidFill>
              <a:srgbClr val="E8D0C0"/>
            </a:solidFill>
            <a:prstDash val="solid"/>
          </a:ln>
          <a:effectLst>
            <a:outerShdw blurRad="76200" dist="25400" dir="8100000" algn="bl" rotWithShape="0">
              <a:srgbClr val="000000">
                <a:alpha val="8000"/>
              </a:srgbClr>
            </a:outerShdw>
          </a:effectLst>
        </p:spPr>
        <p:txBody>
          <a:bodyPr tIns="18288" bIns="18288"/>
          <a:lstStyle/>
          <a:p>
            <a:endParaRPr dirty="0"/>
          </a:p>
        </p:txBody>
      </p:sp>
      <p:sp>
        <p:nvSpPr>
          <p:cNvPr id="17" name="Shape 15"/>
          <p:cNvSpPr/>
          <p:nvPr/>
        </p:nvSpPr>
        <p:spPr>
          <a:xfrm>
            <a:off x="3246120" y="3383280"/>
            <a:ext cx="54864" cy="1234440"/>
          </a:xfrm>
          <a:prstGeom prst="rect">
            <a:avLst/>
          </a:prstGeom>
          <a:solidFill>
            <a:srgbClr val="CC0066"/>
          </a:solidFill>
          <a:ln w="12700">
            <a:solidFill>
              <a:srgbClr val="CC0066"/>
            </a:solidFill>
            <a:prstDash val="solid"/>
          </a:ln>
        </p:spPr>
        <p:txBody>
          <a:bodyPr tIns="18288" bIns="18288"/>
          <a:lstStyle/>
          <a:p>
            <a:endParaRPr dirty="0"/>
          </a:p>
        </p:txBody>
      </p:sp>
      <p:sp>
        <p:nvSpPr>
          <p:cNvPr id="18" name="Text 16"/>
          <p:cNvSpPr/>
          <p:nvPr/>
        </p:nvSpPr>
        <p:spPr>
          <a:xfrm>
            <a:off x="3383280" y="3474720"/>
            <a:ext cx="502920" cy="502920"/>
          </a:xfrm>
          <a:prstGeom prst="rect">
            <a:avLst/>
          </a:prstGeom>
          <a:noFill/>
          <a:ln/>
        </p:spPr>
        <p:txBody>
          <a:bodyPr wrap="square" lIns="0" tIns="0" rIns="0" bIns="0" rtlCol="0" anchor="ctr"/>
          <a:lstStyle/>
          <a:p>
            <a:pPr marL="0" indent="0">
              <a:buNone/>
            </a:pPr>
            <a:r>
              <a:rPr lang="en-US" sz="2600" b="1" dirty="0">
                <a:solidFill>
                  <a:srgbClr val="CC0066"/>
                </a:solidFill>
                <a:latin typeface="Calibri" pitchFamily="34" charset="0"/>
                <a:ea typeface="Calibri" pitchFamily="34" charset="-122"/>
                <a:cs typeface="Calibri" pitchFamily="34" charset="-120"/>
              </a:rPr>
              <a:t>03</a:t>
            </a:r>
            <a:endParaRPr lang="en-US" sz="2600" dirty="0"/>
          </a:p>
        </p:txBody>
      </p:sp>
      <p:sp>
        <p:nvSpPr>
          <p:cNvPr id="19" name="Text 17"/>
          <p:cNvSpPr/>
          <p:nvPr/>
        </p:nvSpPr>
        <p:spPr>
          <a:xfrm>
            <a:off x="3383280" y="3950208"/>
            <a:ext cx="2468880" cy="329184"/>
          </a:xfrm>
          <a:prstGeom prst="rect">
            <a:avLst/>
          </a:prstGeom>
          <a:noFill/>
          <a:ln/>
        </p:spPr>
        <p:txBody>
          <a:bodyPr wrap="square" lIns="0" tIns="0" rIns="0" bIns="0" rtlCol="0" anchor="ctr"/>
          <a:lstStyle/>
          <a:p>
            <a:pPr marL="0" indent="0">
              <a:buNone/>
            </a:pPr>
            <a:r>
              <a:rPr lang="en-US" sz="1150" b="1" dirty="0">
                <a:solidFill>
                  <a:srgbClr val="5C1A2E"/>
                </a:solidFill>
                <a:latin typeface="Calibri" pitchFamily="34" charset="0"/>
                <a:ea typeface="Calibri" pitchFamily="34" charset="-122"/>
                <a:cs typeface="Calibri" pitchFamily="34" charset="-120"/>
              </a:rPr>
              <a:t>Q1 FY27 Performance</a:t>
            </a:r>
            <a:endParaRPr lang="en-US" sz="1150" dirty="0"/>
          </a:p>
        </p:txBody>
      </p:sp>
      <p:sp>
        <p:nvSpPr>
          <p:cNvPr id="20" name="Text 18"/>
          <p:cNvSpPr/>
          <p:nvPr/>
        </p:nvSpPr>
        <p:spPr>
          <a:xfrm>
            <a:off x="3383280" y="4261104"/>
            <a:ext cx="2468880" cy="274320"/>
          </a:xfrm>
          <a:prstGeom prst="rect">
            <a:avLst/>
          </a:prstGeom>
          <a:noFill/>
          <a:ln/>
        </p:spPr>
        <p:txBody>
          <a:bodyPr wrap="square" lIns="0" tIns="0" rIns="0" bIns="0" rtlCol="0" anchor="ctr"/>
          <a:lstStyle/>
          <a:p>
            <a:pPr marL="0" indent="0">
              <a:buNone/>
            </a:pPr>
            <a:r>
              <a:rPr lang="en-US" sz="850" dirty="0">
                <a:solidFill>
                  <a:srgbClr val="6B7A99"/>
                </a:solidFill>
                <a:latin typeface="Calibri" pitchFamily="34" charset="0"/>
                <a:ea typeface="Calibri" pitchFamily="34" charset="-122"/>
                <a:cs typeface="Calibri" pitchFamily="34" charset="-120"/>
              </a:rPr>
              <a:t>Financial highlights &amp; quarterly trends</a:t>
            </a:r>
            <a:endParaRPr lang="en-US" sz="850" dirty="0"/>
          </a:p>
        </p:txBody>
      </p:sp>
      <p:sp>
        <p:nvSpPr>
          <p:cNvPr id="21" name="Shape 19"/>
          <p:cNvSpPr/>
          <p:nvPr/>
        </p:nvSpPr>
        <p:spPr>
          <a:xfrm>
            <a:off x="6172200" y="548640"/>
            <a:ext cx="2743200" cy="1234440"/>
          </a:xfrm>
          <a:prstGeom prst="rect">
            <a:avLst/>
          </a:prstGeom>
          <a:solidFill>
            <a:srgbClr val="FFFFFF"/>
          </a:solidFill>
          <a:ln w="12700">
            <a:solidFill>
              <a:srgbClr val="E8D0C0"/>
            </a:solidFill>
            <a:prstDash val="solid"/>
          </a:ln>
          <a:effectLst>
            <a:outerShdw blurRad="76200" dist="25400" dir="8100000" algn="bl" rotWithShape="0">
              <a:srgbClr val="000000">
                <a:alpha val="8000"/>
              </a:srgbClr>
            </a:outerShdw>
          </a:effectLst>
        </p:spPr>
        <p:txBody>
          <a:bodyPr tIns="18288" bIns="18288"/>
          <a:lstStyle/>
          <a:p>
            <a:endParaRPr dirty="0"/>
          </a:p>
        </p:txBody>
      </p:sp>
      <p:sp>
        <p:nvSpPr>
          <p:cNvPr id="22" name="Shape 20"/>
          <p:cNvSpPr/>
          <p:nvPr/>
        </p:nvSpPr>
        <p:spPr>
          <a:xfrm>
            <a:off x="6172200" y="548640"/>
            <a:ext cx="54864" cy="1234440"/>
          </a:xfrm>
          <a:prstGeom prst="rect">
            <a:avLst/>
          </a:prstGeom>
          <a:solidFill>
            <a:srgbClr val="CC0066"/>
          </a:solidFill>
          <a:ln w="12700">
            <a:solidFill>
              <a:srgbClr val="CC0066"/>
            </a:solidFill>
            <a:prstDash val="solid"/>
          </a:ln>
        </p:spPr>
        <p:txBody>
          <a:bodyPr tIns="18288" bIns="18288"/>
          <a:lstStyle/>
          <a:p>
            <a:endParaRPr dirty="0"/>
          </a:p>
        </p:txBody>
      </p:sp>
      <p:sp>
        <p:nvSpPr>
          <p:cNvPr id="23" name="Text 21"/>
          <p:cNvSpPr/>
          <p:nvPr/>
        </p:nvSpPr>
        <p:spPr>
          <a:xfrm>
            <a:off x="6309360" y="640080"/>
            <a:ext cx="502920" cy="502920"/>
          </a:xfrm>
          <a:prstGeom prst="rect">
            <a:avLst/>
          </a:prstGeom>
          <a:noFill/>
          <a:ln/>
        </p:spPr>
        <p:txBody>
          <a:bodyPr wrap="square" lIns="0" tIns="0" rIns="0" bIns="0" rtlCol="0" anchor="ctr"/>
          <a:lstStyle/>
          <a:p>
            <a:pPr marL="0" indent="0">
              <a:buNone/>
            </a:pPr>
            <a:r>
              <a:rPr lang="en-US" sz="2600" b="1" dirty="0">
                <a:solidFill>
                  <a:srgbClr val="CC0066"/>
                </a:solidFill>
                <a:latin typeface="Calibri" pitchFamily="34" charset="0"/>
                <a:ea typeface="Calibri" pitchFamily="34" charset="-122"/>
                <a:cs typeface="Calibri" pitchFamily="34" charset="-120"/>
              </a:rPr>
              <a:t>04</a:t>
            </a:r>
            <a:endParaRPr lang="en-US" sz="2600" dirty="0"/>
          </a:p>
        </p:txBody>
      </p:sp>
      <p:sp>
        <p:nvSpPr>
          <p:cNvPr id="24" name="Text 22"/>
          <p:cNvSpPr/>
          <p:nvPr/>
        </p:nvSpPr>
        <p:spPr>
          <a:xfrm>
            <a:off x="6309360" y="1115568"/>
            <a:ext cx="2468880" cy="329184"/>
          </a:xfrm>
          <a:prstGeom prst="rect">
            <a:avLst/>
          </a:prstGeom>
          <a:noFill/>
          <a:ln/>
        </p:spPr>
        <p:txBody>
          <a:bodyPr wrap="square" lIns="0" tIns="0" rIns="0" bIns="0" rtlCol="0" anchor="ctr"/>
          <a:lstStyle/>
          <a:p>
            <a:pPr marL="0" indent="0">
              <a:buNone/>
            </a:pPr>
            <a:r>
              <a:rPr lang="en-US" sz="1150" b="1" dirty="0">
                <a:solidFill>
                  <a:srgbClr val="5C1A2E"/>
                </a:solidFill>
                <a:latin typeface="Calibri" pitchFamily="34" charset="0"/>
                <a:ea typeface="Calibri" pitchFamily="34" charset="-122"/>
                <a:cs typeface="Calibri" pitchFamily="34" charset="-120"/>
              </a:rPr>
              <a:t>Strategic Strengths</a:t>
            </a:r>
            <a:endParaRPr lang="en-US" sz="1150" dirty="0"/>
          </a:p>
        </p:txBody>
      </p:sp>
      <p:sp>
        <p:nvSpPr>
          <p:cNvPr id="25" name="Text 23"/>
          <p:cNvSpPr/>
          <p:nvPr/>
        </p:nvSpPr>
        <p:spPr>
          <a:xfrm>
            <a:off x="6309360" y="1426464"/>
            <a:ext cx="2468880" cy="274320"/>
          </a:xfrm>
          <a:prstGeom prst="rect">
            <a:avLst/>
          </a:prstGeom>
          <a:noFill/>
          <a:ln/>
        </p:spPr>
        <p:txBody>
          <a:bodyPr wrap="square" lIns="0" tIns="0" rIns="0" bIns="0" rtlCol="0" anchor="ctr"/>
          <a:lstStyle/>
          <a:p>
            <a:pPr marL="0" indent="0">
              <a:buNone/>
            </a:pPr>
            <a:r>
              <a:rPr lang="en-US" sz="850" dirty="0">
                <a:solidFill>
                  <a:srgbClr val="6B7A99"/>
                </a:solidFill>
                <a:latin typeface="Calibri" pitchFamily="34" charset="0"/>
                <a:ea typeface="Calibri" pitchFamily="34" charset="-122"/>
                <a:cs typeface="Calibri" pitchFamily="34" charset="-120"/>
              </a:rPr>
              <a:t>Competitive advantages &amp; growth drivers</a:t>
            </a:r>
            <a:endParaRPr lang="en-US" sz="850" dirty="0"/>
          </a:p>
        </p:txBody>
      </p:sp>
      <p:sp>
        <p:nvSpPr>
          <p:cNvPr id="26" name="Shape 24"/>
          <p:cNvSpPr/>
          <p:nvPr/>
        </p:nvSpPr>
        <p:spPr>
          <a:xfrm>
            <a:off x="6172200" y="1965960"/>
            <a:ext cx="2743200" cy="1234440"/>
          </a:xfrm>
          <a:prstGeom prst="rect">
            <a:avLst/>
          </a:prstGeom>
          <a:solidFill>
            <a:srgbClr val="FFFFFF"/>
          </a:solidFill>
          <a:ln w="12700">
            <a:solidFill>
              <a:srgbClr val="E8D0C0"/>
            </a:solidFill>
            <a:prstDash val="solid"/>
          </a:ln>
          <a:effectLst>
            <a:outerShdw blurRad="76200" dist="25400" dir="8100000" algn="bl" rotWithShape="0">
              <a:srgbClr val="000000">
                <a:alpha val="8000"/>
              </a:srgbClr>
            </a:outerShdw>
          </a:effectLst>
        </p:spPr>
        <p:txBody>
          <a:bodyPr tIns="18288" bIns="18288"/>
          <a:lstStyle/>
          <a:p>
            <a:endParaRPr dirty="0"/>
          </a:p>
        </p:txBody>
      </p:sp>
      <p:sp>
        <p:nvSpPr>
          <p:cNvPr id="27" name="Shape 25"/>
          <p:cNvSpPr/>
          <p:nvPr/>
        </p:nvSpPr>
        <p:spPr>
          <a:xfrm>
            <a:off x="6172200" y="1965960"/>
            <a:ext cx="54864" cy="1234440"/>
          </a:xfrm>
          <a:prstGeom prst="rect">
            <a:avLst/>
          </a:prstGeom>
          <a:solidFill>
            <a:srgbClr val="CC0066"/>
          </a:solidFill>
          <a:ln w="12700">
            <a:solidFill>
              <a:srgbClr val="CC0066"/>
            </a:solidFill>
            <a:prstDash val="solid"/>
          </a:ln>
        </p:spPr>
        <p:txBody>
          <a:bodyPr tIns="18288" bIns="18288"/>
          <a:lstStyle/>
          <a:p>
            <a:endParaRPr dirty="0"/>
          </a:p>
        </p:txBody>
      </p:sp>
      <p:sp>
        <p:nvSpPr>
          <p:cNvPr id="28" name="Text 26"/>
          <p:cNvSpPr/>
          <p:nvPr/>
        </p:nvSpPr>
        <p:spPr>
          <a:xfrm>
            <a:off x="6309360" y="2057400"/>
            <a:ext cx="502920" cy="502920"/>
          </a:xfrm>
          <a:prstGeom prst="rect">
            <a:avLst/>
          </a:prstGeom>
          <a:noFill/>
          <a:ln/>
        </p:spPr>
        <p:txBody>
          <a:bodyPr wrap="square" lIns="0" tIns="0" rIns="0" bIns="0" rtlCol="0" anchor="ctr"/>
          <a:lstStyle/>
          <a:p>
            <a:pPr marL="0" indent="0">
              <a:buNone/>
            </a:pPr>
            <a:r>
              <a:rPr lang="en-US" sz="2600" b="1" dirty="0">
                <a:solidFill>
                  <a:srgbClr val="CC0066"/>
                </a:solidFill>
                <a:latin typeface="Calibri" pitchFamily="34" charset="0"/>
                <a:ea typeface="Calibri" pitchFamily="34" charset="-122"/>
                <a:cs typeface="Calibri" pitchFamily="34" charset="-120"/>
              </a:rPr>
              <a:t>05</a:t>
            </a:r>
            <a:endParaRPr lang="en-US" sz="2600" dirty="0"/>
          </a:p>
        </p:txBody>
      </p:sp>
      <p:sp>
        <p:nvSpPr>
          <p:cNvPr id="29" name="Text 27"/>
          <p:cNvSpPr/>
          <p:nvPr/>
        </p:nvSpPr>
        <p:spPr>
          <a:xfrm>
            <a:off x="6309360" y="2532888"/>
            <a:ext cx="2468880" cy="329184"/>
          </a:xfrm>
          <a:prstGeom prst="rect">
            <a:avLst/>
          </a:prstGeom>
          <a:noFill/>
          <a:ln/>
        </p:spPr>
        <p:txBody>
          <a:bodyPr wrap="square" lIns="0" tIns="0" rIns="0" bIns="0" rtlCol="0" anchor="ctr"/>
          <a:lstStyle/>
          <a:p>
            <a:pPr marL="0" indent="0">
              <a:buNone/>
            </a:pPr>
            <a:r>
              <a:rPr lang="en-US" sz="1150" b="1" dirty="0">
                <a:solidFill>
                  <a:srgbClr val="5C1A2E"/>
                </a:solidFill>
                <a:latin typeface="Calibri" pitchFamily="34" charset="0"/>
                <a:ea typeface="Calibri" pitchFamily="34" charset="-122"/>
                <a:cs typeface="Calibri" pitchFamily="34" charset="-120"/>
              </a:rPr>
              <a:t>Sayakha Expansion</a:t>
            </a:r>
            <a:endParaRPr lang="en-US" sz="1150" dirty="0"/>
          </a:p>
        </p:txBody>
      </p:sp>
      <p:sp>
        <p:nvSpPr>
          <p:cNvPr id="30" name="Text 28"/>
          <p:cNvSpPr/>
          <p:nvPr/>
        </p:nvSpPr>
        <p:spPr>
          <a:xfrm>
            <a:off x="6309360" y="2843784"/>
            <a:ext cx="2468880" cy="274320"/>
          </a:xfrm>
          <a:prstGeom prst="rect">
            <a:avLst/>
          </a:prstGeom>
          <a:noFill/>
          <a:ln/>
        </p:spPr>
        <p:txBody>
          <a:bodyPr wrap="square" lIns="0" tIns="0" rIns="0" bIns="0" rtlCol="0" anchor="ctr"/>
          <a:lstStyle/>
          <a:p>
            <a:pPr marL="0" indent="0">
              <a:buNone/>
            </a:pPr>
            <a:r>
              <a:rPr lang="en-US" sz="850" dirty="0">
                <a:solidFill>
                  <a:srgbClr val="6B7A99"/>
                </a:solidFill>
                <a:latin typeface="Calibri" pitchFamily="34" charset="0"/>
                <a:ea typeface="Calibri" pitchFamily="34" charset="-122"/>
                <a:cs typeface="Calibri" pitchFamily="34" charset="-120"/>
              </a:rPr>
              <a:t>Greenfield facility &amp; capacity roadmap</a:t>
            </a:r>
            <a:endParaRPr lang="en-US" sz="850" dirty="0"/>
          </a:p>
        </p:txBody>
      </p:sp>
      <p:sp>
        <p:nvSpPr>
          <p:cNvPr id="31" name="Shape 29"/>
          <p:cNvSpPr/>
          <p:nvPr/>
        </p:nvSpPr>
        <p:spPr>
          <a:xfrm>
            <a:off x="6172200" y="3383280"/>
            <a:ext cx="2743200" cy="1234440"/>
          </a:xfrm>
          <a:prstGeom prst="rect">
            <a:avLst/>
          </a:prstGeom>
          <a:solidFill>
            <a:srgbClr val="FFFFFF"/>
          </a:solidFill>
          <a:ln w="12700">
            <a:solidFill>
              <a:srgbClr val="E8D0C0"/>
            </a:solidFill>
            <a:prstDash val="solid"/>
          </a:ln>
          <a:effectLst>
            <a:outerShdw blurRad="76200" dist="25400" dir="8100000" algn="bl" rotWithShape="0">
              <a:srgbClr val="000000">
                <a:alpha val="8000"/>
              </a:srgbClr>
            </a:outerShdw>
          </a:effectLst>
        </p:spPr>
        <p:txBody>
          <a:bodyPr tIns="18288" bIns="18288"/>
          <a:lstStyle/>
          <a:p>
            <a:endParaRPr dirty="0"/>
          </a:p>
        </p:txBody>
      </p:sp>
      <p:sp>
        <p:nvSpPr>
          <p:cNvPr id="32" name="Shape 30"/>
          <p:cNvSpPr/>
          <p:nvPr/>
        </p:nvSpPr>
        <p:spPr>
          <a:xfrm>
            <a:off x="6172200" y="3383280"/>
            <a:ext cx="54864" cy="1234440"/>
          </a:xfrm>
          <a:prstGeom prst="rect">
            <a:avLst/>
          </a:prstGeom>
          <a:solidFill>
            <a:srgbClr val="CC0066"/>
          </a:solidFill>
          <a:ln w="12700">
            <a:solidFill>
              <a:srgbClr val="CC0066"/>
            </a:solidFill>
            <a:prstDash val="solid"/>
          </a:ln>
        </p:spPr>
        <p:txBody>
          <a:bodyPr tIns="18288" bIns="18288"/>
          <a:lstStyle/>
          <a:p>
            <a:endParaRPr dirty="0"/>
          </a:p>
        </p:txBody>
      </p:sp>
      <p:sp>
        <p:nvSpPr>
          <p:cNvPr id="33" name="Text 31"/>
          <p:cNvSpPr/>
          <p:nvPr/>
        </p:nvSpPr>
        <p:spPr>
          <a:xfrm>
            <a:off x="6309360" y="3474720"/>
            <a:ext cx="502920" cy="502920"/>
          </a:xfrm>
          <a:prstGeom prst="rect">
            <a:avLst/>
          </a:prstGeom>
          <a:noFill/>
          <a:ln/>
        </p:spPr>
        <p:txBody>
          <a:bodyPr wrap="square" lIns="0" tIns="0" rIns="0" bIns="0" rtlCol="0" anchor="ctr"/>
          <a:lstStyle/>
          <a:p>
            <a:pPr marL="0" indent="0">
              <a:buNone/>
            </a:pPr>
            <a:r>
              <a:rPr lang="en-US" sz="2600" b="1" dirty="0">
                <a:solidFill>
                  <a:srgbClr val="CC0066"/>
                </a:solidFill>
                <a:latin typeface="Calibri" pitchFamily="34" charset="0"/>
                <a:ea typeface="Calibri" pitchFamily="34" charset="-122"/>
                <a:cs typeface="Calibri" pitchFamily="34" charset="-120"/>
              </a:rPr>
              <a:t>06</a:t>
            </a:r>
            <a:endParaRPr lang="en-US" sz="2600" dirty="0"/>
          </a:p>
        </p:txBody>
      </p:sp>
      <p:sp>
        <p:nvSpPr>
          <p:cNvPr id="34" name="Text 32"/>
          <p:cNvSpPr/>
          <p:nvPr/>
        </p:nvSpPr>
        <p:spPr>
          <a:xfrm>
            <a:off x="6309360" y="3950208"/>
            <a:ext cx="2468880" cy="329184"/>
          </a:xfrm>
          <a:prstGeom prst="rect">
            <a:avLst/>
          </a:prstGeom>
          <a:noFill/>
          <a:ln/>
        </p:spPr>
        <p:txBody>
          <a:bodyPr wrap="square" lIns="0" tIns="0" rIns="0" bIns="0" rtlCol="0" anchor="ctr"/>
          <a:lstStyle/>
          <a:p>
            <a:pPr marL="0" indent="0">
              <a:buNone/>
            </a:pPr>
            <a:r>
              <a:rPr lang="en-US" sz="1150" b="1" dirty="0">
                <a:solidFill>
                  <a:srgbClr val="5C1A2E"/>
                </a:solidFill>
                <a:latin typeface="Calibri" pitchFamily="34" charset="0"/>
                <a:ea typeface="Calibri" pitchFamily="34" charset="-122"/>
                <a:cs typeface="Calibri" pitchFamily="34" charset="-120"/>
              </a:rPr>
              <a:t>Investment Thesis</a:t>
            </a:r>
            <a:endParaRPr lang="en-US" sz="1150" dirty="0"/>
          </a:p>
        </p:txBody>
      </p:sp>
      <p:sp>
        <p:nvSpPr>
          <p:cNvPr id="35" name="Text 33"/>
          <p:cNvSpPr/>
          <p:nvPr/>
        </p:nvSpPr>
        <p:spPr>
          <a:xfrm>
            <a:off x="6309360" y="4261104"/>
            <a:ext cx="2468880" cy="274320"/>
          </a:xfrm>
          <a:prstGeom prst="rect">
            <a:avLst/>
          </a:prstGeom>
          <a:noFill/>
          <a:ln/>
        </p:spPr>
        <p:txBody>
          <a:bodyPr wrap="square" lIns="0" tIns="0" rIns="0" bIns="0" rtlCol="0" anchor="ctr"/>
          <a:lstStyle/>
          <a:p>
            <a:pPr marL="0" indent="0">
              <a:buNone/>
            </a:pPr>
            <a:r>
              <a:rPr lang="en-US" sz="850" dirty="0">
                <a:solidFill>
                  <a:srgbClr val="6B7A99"/>
                </a:solidFill>
                <a:latin typeface="Calibri" pitchFamily="34" charset="0"/>
                <a:ea typeface="Calibri" pitchFamily="34" charset="-122"/>
                <a:cs typeface="Calibri" pitchFamily="34" charset="-120"/>
              </a:rPr>
              <a:t>Outlook, ESG &amp; key risks</a:t>
            </a:r>
            <a:endParaRPr lang="en-US" sz="850" dirty="0"/>
          </a:p>
        </p:txBody>
      </p:sp>
      <p:sp>
        <p:nvSpPr>
          <p:cNvPr id="36" name="Shape 34"/>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37" name="Text 35"/>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38" name="Text 36"/>
          <p:cNvSpPr/>
          <p:nvPr/>
        </p:nvSpPr>
        <p:spPr>
          <a:xfrm>
            <a:off x="8417243"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2 / 27</a:t>
            </a:r>
            <a:endParaRPr lang="en-US" sz="700" dirty="0">
              <a:solidFill>
                <a:schemeClr val="bg1"/>
              </a:solidFill>
            </a:endParaRPr>
          </a:p>
        </p:txBody>
      </p:sp>
      <p:pic>
        <p:nvPicPr>
          <p:cNvPr id="42" name="Picture 41">
            <a:extLst>
              <a:ext uri="{FF2B5EF4-FFF2-40B4-BE49-F238E27FC236}">
                <a16:creationId xmlns:a16="http://schemas.microsoft.com/office/drawing/2014/main" id="{D58B365E-F194-285C-116B-EC104964ABAB}"/>
              </a:ext>
            </a:extLst>
          </p:cNvPr>
          <p:cNvPicPr>
            <a:picLocks noChangeAspect="1"/>
          </p:cNvPicPr>
          <p:nvPr/>
        </p:nvPicPr>
        <p:blipFill>
          <a:blip r:embed="rId3"/>
          <a:stretch>
            <a:fillRect/>
          </a:stretch>
        </p:blipFill>
        <p:spPr>
          <a:xfrm>
            <a:off x="7144303" y="58606"/>
            <a:ext cx="1178816" cy="43600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7">
    <p:bg>
      <p:bgPr>
        <a:solidFill>
          <a:srgbClr val="FAFAFA"/>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2D1B2E"/>
          </a:solidFill>
          <a:ln w="12700">
            <a:solidFill>
              <a:srgbClr val="2D1B2E"/>
            </a:solidFill>
            <a:prstDash val="solid"/>
          </a:ln>
        </p:spPr>
        <p:txBody>
          <a:bodyPr tIns="18288" bIns="18288"/>
          <a:lstStyle/>
          <a:p>
            <a:endParaRPr dirty="0"/>
          </a:p>
        </p:txBody>
      </p:sp>
      <p:sp>
        <p:nvSpPr>
          <p:cNvPr id="3" name="Shape 1"/>
          <p:cNvSpPr/>
          <p:nvPr/>
        </p:nvSpPr>
        <p:spPr>
          <a:xfrm>
            <a:off x="0" y="0"/>
            <a:ext cx="50292" cy="658368"/>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p:cNvSpPr/>
          <p:nvPr/>
        </p:nvSpPr>
        <p:spPr>
          <a:xfrm>
            <a:off x="164592" y="64008"/>
            <a:ext cx="6858000" cy="530352"/>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Sayakha — Strategic Rationale &amp; Medium-Term Financial Impact</a:t>
            </a:r>
            <a:endParaRPr lang="en-US" sz="1800" dirty="0"/>
          </a:p>
        </p:txBody>
      </p:sp>
      <p:sp>
        <p:nvSpPr>
          <p:cNvPr id="5" name="Shape 3"/>
          <p:cNvSpPr/>
          <p:nvPr/>
        </p:nvSpPr>
        <p:spPr>
          <a:xfrm>
            <a:off x="7818120" y="128016"/>
            <a:ext cx="1188720" cy="384048"/>
          </a:xfrm>
          <a:prstGeom prst="rect">
            <a:avLst/>
          </a:prstGeom>
          <a:solidFill>
            <a:srgbClr val="CC0066"/>
          </a:solidFill>
          <a:ln w="12700">
            <a:solidFill>
              <a:srgbClr val="CC0066"/>
            </a:solidFill>
            <a:prstDash val="solid"/>
          </a:ln>
        </p:spPr>
        <p:txBody>
          <a:bodyPr tIns="18288" bIns="18288"/>
          <a:lstStyle/>
          <a:p>
            <a:endParaRPr dirty="0"/>
          </a:p>
        </p:txBody>
      </p:sp>
      <p:sp>
        <p:nvSpPr>
          <p:cNvPr id="6" name="Text 4"/>
          <p:cNvSpPr/>
          <p:nvPr/>
        </p:nvSpPr>
        <p:spPr>
          <a:xfrm>
            <a:off x="7818120" y="128016"/>
            <a:ext cx="1188720" cy="384048"/>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SAYAKHA</a:t>
            </a:r>
            <a:endParaRPr lang="en-US" sz="900" dirty="0"/>
          </a:p>
        </p:txBody>
      </p:sp>
      <p:sp>
        <p:nvSpPr>
          <p:cNvPr id="7" name="Shape 5"/>
          <p:cNvSpPr/>
          <p:nvPr/>
        </p:nvSpPr>
        <p:spPr>
          <a:xfrm>
            <a:off x="164592" y="804672"/>
            <a:ext cx="4315968" cy="4041648"/>
          </a:xfrm>
          <a:prstGeom prst="rect">
            <a:avLst/>
          </a:prstGeom>
          <a:solidFill>
            <a:srgbClr val="F9F0FB"/>
          </a:solidFill>
          <a:ln w="12700">
            <a:solidFill>
              <a:srgbClr val="E8D0F0"/>
            </a:solidFill>
            <a:prstDash val="solid"/>
          </a:ln>
        </p:spPr>
        <p:txBody>
          <a:bodyPr tIns="18288" bIns="18288"/>
          <a:lstStyle/>
          <a:p>
            <a:endParaRPr dirty="0"/>
          </a:p>
        </p:txBody>
      </p:sp>
      <p:sp>
        <p:nvSpPr>
          <p:cNvPr id="8" name="Shape 6"/>
          <p:cNvSpPr/>
          <p:nvPr/>
        </p:nvSpPr>
        <p:spPr>
          <a:xfrm>
            <a:off x="164592" y="804672"/>
            <a:ext cx="50292" cy="4041648"/>
          </a:xfrm>
          <a:prstGeom prst="rect">
            <a:avLst/>
          </a:prstGeom>
          <a:solidFill>
            <a:srgbClr val="CC0066"/>
          </a:solidFill>
          <a:ln w="12700">
            <a:solidFill>
              <a:srgbClr val="CC0066"/>
            </a:solidFill>
            <a:prstDash val="solid"/>
          </a:ln>
        </p:spPr>
        <p:txBody>
          <a:bodyPr tIns="18288" bIns="18288"/>
          <a:lstStyle/>
          <a:p>
            <a:endParaRPr dirty="0"/>
          </a:p>
        </p:txBody>
      </p:sp>
      <p:sp>
        <p:nvSpPr>
          <p:cNvPr id="9" name="Text 7"/>
          <p:cNvSpPr/>
          <p:nvPr/>
        </p:nvSpPr>
        <p:spPr>
          <a:xfrm>
            <a:off x="320040" y="877824"/>
            <a:ext cx="4023360" cy="274320"/>
          </a:xfrm>
          <a:prstGeom prst="rect">
            <a:avLst/>
          </a:prstGeom>
          <a:noFill/>
          <a:ln/>
        </p:spPr>
        <p:txBody>
          <a:bodyPr wrap="square" lIns="0" tIns="0" rIns="0" bIns="0" rtlCol="0" anchor="ctr"/>
          <a:lstStyle/>
          <a:p>
            <a:pPr marL="0" indent="0">
              <a:buNone/>
            </a:pPr>
            <a:r>
              <a:rPr lang="en-US" sz="950" b="1" kern="0" spc="100" dirty="0">
                <a:solidFill>
                  <a:srgbClr val="CC0066"/>
                </a:solidFill>
                <a:latin typeface="Calibri" pitchFamily="34" charset="0"/>
                <a:ea typeface="Calibri" pitchFamily="34" charset="-122"/>
                <a:cs typeface="Calibri" pitchFamily="34" charset="-120"/>
              </a:rPr>
              <a:t>STRATEGIC RATIONALE</a:t>
            </a:r>
            <a:endParaRPr lang="en-US" sz="950" dirty="0"/>
          </a:p>
        </p:txBody>
      </p:sp>
      <p:sp>
        <p:nvSpPr>
          <p:cNvPr id="10" name="Shape 8"/>
          <p:cNvSpPr/>
          <p:nvPr/>
        </p:nvSpPr>
        <p:spPr>
          <a:xfrm>
            <a:off x="292608" y="1307592"/>
            <a:ext cx="274320" cy="274320"/>
          </a:xfrm>
          <a:prstGeom prst="ellipse">
            <a:avLst/>
          </a:prstGeom>
          <a:solidFill>
            <a:srgbClr val="CC0066"/>
          </a:solidFill>
          <a:ln w="12700">
            <a:solidFill>
              <a:srgbClr val="CC0066"/>
            </a:solidFill>
            <a:prstDash val="solid"/>
          </a:ln>
        </p:spPr>
        <p:txBody>
          <a:bodyPr tIns="18288" bIns="18288"/>
          <a:lstStyle/>
          <a:p>
            <a:endParaRPr dirty="0"/>
          </a:p>
        </p:txBody>
      </p:sp>
      <p:sp>
        <p:nvSpPr>
          <p:cNvPr id="11" name="Text 9"/>
          <p:cNvSpPr/>
          <p:nvPr/>
        </p:nvSpPr>
        <p:spPr>
          <a:xfrm>
            <a:off x="292608" y="1307592"/>
            <a:ext cx="274320" cy="274320"/>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1</a:t>
            </a:r>
            <a:endParaRPr lang="en-US" sz="900" dirty="0"/>
          </a:p>
        </p:txBody>
      </p:sp>
      <p:sp>
        <p:nvSpPr>
          <p:cNvPr id="12" name="Text 10"/>
          <p:cNvSpPr/>
          <p:nvPr/>
        </p:nvSpPr>
        <p:spPr>
          <a:xfrm>
            <a:off x="676656" y="1261872"/>
            <a:ext cx="3611880"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Scale Advantage</a:t>
            </a:r>
            <a:endParaRPr lang="en-US" sz="1000" dirty="0"/>
          </a:p>
        </p:txBody>
      </p:sp>
      <p:sp>
        <p:nvSpPr>
          <p:cNvPr id="13" name="Text 11"/>
          <p:cNvSpPr/>
          <p:nvPr/>
        </p:nvSpPr>
        <p:spPr>
          <a:xfrm>
            <a:off x="676656" y="1554480"/>
            <a:ext cx="3611880" cy="457200"/>
          </a:xfrm>
          <a:prstGeom prst="rect">
            <a:avLst/>
          </a:prstGeom>
          <a:noFill/>
          <a:ln/>
        </p:spPr>
        <p:txBody>
          <a:bodyPr wrap="square" lIns="0" tIns="0" rIns="0" bIns="0" rtlCol="0" anchor="ctr"/>
          <a:lstStyle/>
          <a:p>
            <a:pPr marL="0" indent="0">
              <a:lnSpc>
                <a:spcPct val="130000"/>
              </a:lnSpc>
              <a:buNone/>
            </a:pPr>
            <a:r>
              <a:rPr lang="en-US" sz="900" dirty="0">
                <a:solidFill>
                  <a:srgbClr val="4A3550"/>
                </a:solidFill>
                <a:latin typeface="Calibri" pitchFamily="34" charset="0"/>
                <a:ea typeface="Calibri" pitchFamily="34" charset="-122"/>
                <a:cs typeface="Calibri" pitchFamily="34" charset="-120"/>
              </a:rPr>
              <a:t>Higher scale structurally reduces unit manufacturing cost; improves competitiveness vs. larger global &amp; Chinese players</a:t>
            </a:r>
            <a:endParaRPr lang="en-US" sz="900" dirty="0"/>
          </a:p>
        </p:txBody>
      </p:sp>
      <p:sp>
        <p:nvSpPr>
          <p:cNvPr id="14" name="Shape 12"/>
          <p:cNvSpPr/>
          <p:nvPr/>
        </p:nvSpPr>
        <p:spPr>
          <a:xfrm>
            <a:off x="292608" y="2176272"/>
            <a:ext cx="274320" cy="274320"/>
          </a:xfrm>
          <a:prstGeom prst="ellipse">
            <a:avLst/>
          </a:prstGeom>
          <a:solidFill>
            <a:srgbClr val="CC0066"/>
          </a:solidFill>
          <a:ln w="12700">
            <a:solidFill>
              <a:srgbClr val="CC0066"/>
            </a:solidFill>
            <a:prstDash val="solid"/>
          </a:ln>
        </p:spPr>
        <p:txBody>
          <a:bodyPr tIns="18288" bIns="18288"/>
          <a:lstStyle/>
          <a:p>
            <a:endParaRPr dirty="0"/>
          </a:p>
        </p:txBody>
      </p:sp>
      <p:sp>
        <p:nvSpPr>
          <p:cNvPr id="15" name="Text 13"/>
          <p:cNvSpPr/>
          <p:nvPr/>
        </p:nvSpPr>
        <p:spPr>
          <a:xfrm>
            <a:off x="292608" y="2176272"/>
            <a:ext cx="274320" cy="274320"/>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2</a:t>
            </a:r>
            <a:endParaRPr lang="en-US" sz="900" dirty="0"/>
          </a:p>
        </p:txBody>
      </p:sp>
      <p:sp>
        <p:nvSpPr>
          <p:cNvPr id="16" name="Text 14"/>
          <p:cNvSpPr/>
          <p:nvPr/>
        </p:nvSpPr>
        <p:spPr>
          <a:xfrm>
            <a:off x="676656" y="2130552"/>
            <a:ext cx="3611880"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Portfolio Upgrade</a:t>
            </a:r>
            <a:endParaRPr lang="en-US" sz="1000" dirty="0"/>
          </a:p>
        </p:txBody>
      </p:sp>
      <p:sp>
        <p:nvSpPr>
          <p:cNvPr id="17" name="Text 15"/>
          <p:cNvSpPr/>
          <p:nvPr/>
        </p:nvSpPr>
        <p:spPr>
          <a:xfrm>
            <a:off x="676656" y="2423160"/>
            <a:ext cx="3611880" cy="457200"/>
          </a:xfrm>
          <a:prstGeom prst="rect">
            <a:avLst/>
          </a:prstGeom>
          <a:noFill/>
          <a:ln/>
        </p:spPr>
        <p:txBody>
          <a:bodyPr wrap="square" lIns="0" tIns="0" rIns="0" bIns="0" rtlCol="0" anchor="ctr"/>
          <a:lstStyle/>
          <a:p>
            <a:pPr marL="0" indent="0">
              <a:lnSpc>
                <a:spcPct val="130000"/>
              </a:lnSpc>
              <a:buNone/>
            </a:pPr>
            <a:r>
              <a:rPr lang="en-US" sz="900" dirty="0">
                <a:solidFill>
                  <a:srgbClr val="4A3550"/>
                </a:solidFill>
                <a:latin typeface="Calibri" pitchFamily="34" charset="0"/>
                <a:ea typeface="Calibri" pitchFamily="34" charset="-122"/>
                <a:cs typeface="Calibri" pitchFamily="34" charset="-120"/>
              </a:rPr>
              <a:t>Focus on high-performance pigments &amp; backward-integrated intermediates:  better mix, better margins. </a:t>
            </a:r>
            <a:endParaRPr lang="en-US" sz="900" dirty="0"/>
          </a:p>
        </p:txBody>
      </p:sp>
      <p:sp>
        <p:nvSpPr>
          <p:cNvPr id="18" name="Shape 16"/>
          <p:cNvSpPr/>
          <p:nvPr/>
        </p:nvSpPr>
        <p:spPr>
          <a:xfrm>
            <a:off x="292608" y="3044952"/>
            <a:ext cx="274320" cy="274320"/>
          </a:xfrm>
          <a:prstGeom prst="ellipse">
            <a:avLst/>
          </a:prstGeom>
          <a:solidFill>
            <a:srgbClr val="CC0066"/>
          </a:solidFill>
          <a:ln w="12700">
            <a:solidFill>
              <a:srgbClr val="CC0066"/>
            </a:solidFill>
            <a:prstDash val="solid"/>
          </a:ln>
        </p:spPr>
        <p:txBody>
          <a:bodyPr tIns="18288" bIns="18288"/>
          <a:lstStyle/>
          <a:p>
            <a:endParaRPr dirty="0"/>
          </a:p>
        </p:txBody>
      </p:sp>
      <p:sp>
        <p:nvSpPr>
          <p:cNvPr id="19" name="Text 17"/>
          <p:cNvSpPr/>
          <p:nvPr/>
        </p:nvSpPr>
        <p:spPr>
          <a:xfrm>
            <a:off x="292608" y="3044952"/>
            <a:ext cx="274320" cy="274320"/>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3</a:t>
            </a:r>
            <a:endParaRPr lang="en-US" sz="900" dirty="0"/>
          </a:p>
        </p:txBody>
      </p:sp>
      <p:sp>
        <p:nvSpPr>
          <p:cNvPr id="20" name="Text 18"/>
          <p:cNvSpPr/>
          <p:nvPr/>
        </p:nvSpPr>
        <p:spPr>
          <a:xfrm>
            <a:off x="676656" y="2999232"/>
            <a:ext cx="3611880"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Customer Proximity</a:t>
            </a:r>
            <a:endParaRPr lang="en-US" sz="1000" dirty="0"/>
          </a:p>
        </p:txBody>
      </p:sp>
      <p:sp>
        <p:nvSpPr>
          <p:cNvPr id="21" name="Text 19"/>
          <p:cNvSpPr/>
          <p:nvPr/>
        </p:nvSpPr>
        <p:spPr>
          <a:xfrm>
            <a:off x="676656" y="3291840"/>
            <a:ext cx="3611880" cy="457200"/>
          </a:xfrm>
          <a:prstGeom prst="rect">
            <a:avLst/>
          </a:prstGeom>
          <a:noFill/>
          <a:ln/>
        </p:spPr>
        <p:txBody>
          <a:bodyPr wrap="square" lIns="0" tIns="0" rIns="0" bIns="0" rtlCol="0" anchor="ctr"/>
          <a:lstStyle/>
          <a:p>
            <a:pPr marL="0" indent="0">
              <a:lnSpc>
                <a:spcPct val="130000"/>
              </a:lnSpc>
              <a:buNone/>
            </a:pPr>
            <a:r>
              <a:rPr lang="en-US" sz="900" dirty="0">
                <a:solidFill>
                  <a:srgbClr val="4A3550"/>
                </a:solidFill>
                <a:latin typeface="Calibri" pitchFamily="34" charset="0"/>
                <a:ea typeface="Calibri" pitchFamily="34" charset="-122"/>
                <a:cs typeface="Calibri" pitchFamily="34" charset="-120"/>
              </a:rPr>
              <a:t>Chemicals hub location enables faster logistics, response times &amp; co-development with key OEM customers</a:t>
            </a:r>
            <a:endParaRPr lang="en-US" sz="900" dirty="0"/>
          </a:p>
        </p:txBody>
      </p:sp>
      <p:sp>
        <p:nvSpPr>
          <p:cNvPr id="22" name="Shape 20"/>
          <p:cNvSpPr/>
          <p:nvPr/>
        </p:nvSpPr>
        <p:spPr>
          <a:xfrm>
            <a:off x="292608" y="3913632"/>
            <a:ext cx="274320" cy="274320"/>
          </a:xfrm>
          <a:prstGeom prst="ellipse">
            <a:avLst/>
          </a:prstGeom>
          <a:solidFill>
            <a:srgbClr val="CC0066"/>
          </a:solidFill>
          <a:ln w="12700">
            <a:solidFill>
              <a:srgbClr val="CC0066"/>
            </a:solidFill>
            <a:prstDash val="solid"/>
          </a:ln>
        </p:spPr>
        <p:txBody>
          <a:bodyPr tIns="18288" bIns="18288"/>
          <a:lstStyle/>
          <a:p>
            <a:endParaRPr dirty="0"/>
          </a:p>
        </p:txBody>
      </p:sp>
      <p:sp>
        <p:nvSpPr>
          <p:cNvPr id="23" name="Text 21"/>
          <p:cNvSpPr/>
          <p:nvPr/>
        </p:nvSpPr>
        <p:spPr>
          <a:xfrm>
            <a:off x="292608" y="3913632"/>
            <a:ext cx="274320" cy="274320"/>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4</a:t>
            </a:r>
            <a:endParaRPr lang="en-US" sz="900" dirty="0"/>
          </a:p>
        </p:txBody>
      </p:sp>
      <p:sp>
        <p:nvSpPr>
          <p:cNvPr id="24" name="Text 22"/>
          <p:cNvSpPr/>
          <p:nvPr/>
        </p:nvSpPr>
        <p:spPr>
          <a:xfrm>
            <a:off x="676656" y="3867912"/>
            <a:ext cx="3611880"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ESG Compliance</a:t>
            </a:r>
            <a:endParaRPr lang="en-US" sz="1000" dirty="0"/>
          </a:p>
        </p:txBody>
      </p:sp>
      <p:sp>
        <p:nvSpPr>
          <p:cNvPr id="25" name="Text 23"/>
          <p:cNvSpPr/>
          <p:nvPr/>
        </p:nvSpPr>
        <p:spPr>
          <a:xfrm>
            <a:off x="676656" y="4160520"/>
            <a:ext cx="3611880" cy="457200"/>
          </a:xfrm>
          <a:prstGeom prst="rect">
            <a:avLst/>
          </a:prstGeom>
          <a:noFill/>
          <a:ln/>
        </p:spPr>
        <p:txBody>
          <a:bodyPr wrap="square" lIns="0" tIns="0" rIns="0" bIns="0" rtlCol="0" anchor="ctr"/>
          <a:lstStyle/>
          <a:p>
            <a:pPr marL="0" indent="0">
              <a:lnSpc>
                <a:spcPct val="130000"/>
              </a:lnSpc>
              <a:buNone/>
            </a:pPr>
            <a:r>
              <a:rPr lang="en-US" sz="900" dirty="0">
                <a:solidFill>
                  <a:srgbClr val="4A3550"/>
                </a:solidFill>
                <a:latin typeface="Calibri" pitchFamily="34" charset="0"/>
                <a:ea typeface="Calibri" pitchFamily="34" charset="-122"/>
                <a:cs typeface="Calibri" pitchFamily="34" charset="-120"/>
              </a:rPr>
              <a:t>Modern ETP &amp; env. infrastructure built in from Day 1,  aligned with tightening regulatory &amp; customer expectations</a:t>
            </a:r>
            <a:endParaRPr lang="en-US" sz="900" dirty="0"/>
          </a:p>
        </p:txBody>
      </p:sp>
      <p:sp>
        <p:nvSpPr>
          <p:cNvPr id="26" name="Shape 24"/>
          <p:cNvSpPr/>
          <p:nvPr/>
        </p:nvSpPr>
        <p:spPr>
          <a:xfrm>
            <a:off x="4663440" y="804672"/>
            <a:ext cx="4315968" cy="4041648"/>
          </a:xfrm>
          <a:prstGeom prst="rect">
            <a:avLst/>
          </a:prstGeom>
          <a:solidFill>
            <a:srgbClr val="F9F0FB"/>
          </a:solidFill>
          <a:ln w="12700">
            <a:solidFill>
              <a:srgbClr val="E8D0F0"/>
            </a:solidFill>
            <a:prstDash val="solid"/>
          </a:ln>
        </p:spPr>
        <p:txBody>
          <a:bodyPr tIns="18288" bIns="18288"/>
          <a:lstStyle/>
          <a:p>
            <a:endParaRPr dirty="0"/>
          </a:p>
        </p:txBody>
      </p:sp>
      <p:sp>
        <p:nvSpPr>
          <p:cNvPr id="27" name="Shape 25"/>
          <p:cNvSpPr/>
          <p:nvPr/>
        </p:nvSpPr>
        <p:spPr>
          <a:xfrm>
            <a:off x="4663440" y="804672"/>
            <a:ext cx="50292" cy="4041648"/>
          </a:xfrm>
          <a:prstGeom prst="rect">
            <a:avLst/>
          </a:prstGeom>
          <a:solidFill>
            <a:srgbClr val="00A99D"/>
          </a:solidFill>
          <a:ln w="12700">
            <a:solidFill>
              <a:srgbClr val="00A99D"/>
            </a:solidFill>
            <a:prstDash val="solid"/>
          </a:ln>
        </p:spPr>
        <p:txBody>
          <a:bodyPr tIns="18288" bIns="18288"/>
          <a:lstStyle/>
          <a:p>
            <a:endParaRPr dirty="0"/>
          </a:p>
        </p:txBody>
      </p:sp>
      <p:sp>
        <p:nvSpPr>
          <p:cNvPr id="28" name="Text 26"/>
          <p:cNvSpPr/>
          <p:nvPr/>
        </p:nvSpPr>
        <p:spPr>
          <a:xfrm>
            <a:off x="4818888" y="877824"/>
            <a:ext cx="4023360" cy="274320"/>
          </a:xfrm>
          <a:prstGeom prst="rect">
            <a:avLst/>
          </a:prstGeom>
          <a:noFill/>
          <a:ln/>
        </p:spPr>
        <p:txBody>
          <a:bodyPr wrap="square" lIns="0" tIns="0" rIns="0" bIns="0" rtlCol="0" anchor="ctr"/>
          <a:lstStyle/>
          <a:p>
            <a:pPr marL="0" indent="0">
              <a:buNone/>
            </a:pPr>
            <a:r>
              <a:rPr lang="en-US" sz="950" b="1" kern="0" spc="100" dirty="0">
                <a:solidFill>
                  <a:srgbClr val="00A99D"/>
                </a:solidFill>
                <a:latin typeface="Calibri" pitchFamily="34" charset="0"/>
                <a:ea typeface="Calibri" pitchFamily="34" charset="-122"/>
                <a:cs typeface="Calibri" pitchFamily="34" charset="-120"/>
              </a:rPr>
              <a:t>FINANCIAL IMPACT (MEDIUM TERM)</a:t>
            </a:r>
            <a:endParaRPr lang="en-US" sz="950" dirty="0"/>
          </a:p>
        </p:txBody>
      </p:sp>
      <p:sp>
        <p:nvSpPr>
          <p:cNvPr id="29" name="Shape 27"/>
          <p:cNvSpPr/>
          <p:nvPr/>
        </p:nvSpPr>
        <p:spPr>
          <a:xfrm>
            <a:off x="4791456" y="1261872"/>
            <a:ext cx="4041648" cy="749808"/>
          </a:xfrm>
          <a:prstGeom prst="rect">
            <a:avLst/>
          </a:prstGeom>
          <a:solidFill>
            <a:srgbClr val="F5EEF8"/>
          </a:solidFill>
          <a:ln w="12700">
            <a:solidFill>
              <a:srgbClr val="D8B4E8"/>
            </a:solidFill>
            <a:prstDash val="solid"/>
          </a:ln>
        </p:spPr>
        <p:txBody>
          <a:bodyPr tIns="18288" bIns="18288"/>
          <a:lstStyle/>
          <a:p>
            <a:endParaRPr dirty="0"/>
          </a:p>
        </p:txBody>
      </p:sp>
      <p:sp>
        <p:nvSpPr>
          <p:cNvPr id="30" name="Shape 28"/>
          <p:cNvSpPr/>
          <p:nvPr/>
        </p:nvSpPr>
        <p:spPr>
          <a:xfrm>
            <a:off x="4809744" y="1353312"/>
            <a:ext cx="457200" cy="457200"/>
          </a:xfrm>
          <a:prstGeom prst="ellipse">
            <a:avLst/>
          </a:prstGeom>
          <a:solidFill>
            <a:srgbClr val="CC0066"/>
          </a:solidFill>
          <a:ln w="12700">
            <a:solidFill>
              <a:srgbClr val="CC0066"/>
            </a:solidFill>
            <a:prstDash val="solid"/>
          </a:ln>
        </p:spPr>
        <p:txBody>
          <a:bodyPr tIns="18288" bIns="18288"/>
          <a:lstStyle/>
          <a:p>
            <a:endParaRPr dirty="0"/>
          </a:p>
        </p:txBody>
      </p:sp>
      <p:pic>
        <p:nvPicPr>
          <p:cNvPr id="31" name="Image 0" descr="preencoded.png"/>
          <p:cNvPicPr>
            <a:picLocks noChangeAspect="1"/>
          </p:cNvPicPr>
          <p:nvPr/>
        </p:nvPicPr>
        <p:blipFill>
          <a:blip r:embed="rId3"/>
          <a:stretch>
            <a:fillRect/>
          </a:stretch>
        </p:blipFill>
        <p:spPr>
          <a:xfrm>
            <a:off x="4864608" y="1408176"/>
            <a:ext cx="347472" cy="347472"/>
          </a:xfrm>
          <a:prstGeom prst="rect">
            <a:avLst/>
          </a:prstGeom>
        </p:spPr>
      </p:pic>
      <p:sp>
        <p:nvSpPr>
          <p:cNvPr id="32" name="Text 29"/>
          <p:cNvSpPr/>
          <p:nvPr/>
        </p:nvSpPr>
        <p:spPr>
          <a:xfrm>
            <a:off x="5303520" y="1316736"/>
            <a:ext cx="3438144"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Revenue Lift</a:t>
            </a:r>
            <a:endParaRPr lang="en-US" sz="1000" dirty="0"/>
          </a:p>
        </p:txBody>
      </p:sp>
      <p:sp>
        <p:nvSpPr>
          <p:cNvPr id="33" name="Text 30"/>
          <p:cNvSpPr/>
          <p:nvPr/>
        </p:nvSpPr>
        <p:spPr>
          <a:xfrm>
            <a:off x="5303520" y="1609344"/>
            <a:ext cx="3438144" cy="347472"/>
          </a:xfrm>
          <a:prstGeom prst="rect">
            <a:avLst/>
          </a:prstGeom>
          <a:noFill/>
          <a:ln/>
        </p:spPr>
        <p:txBody>
          <a:bodyPr wrap="square" lIns="0" tIns="0" rIns="0" bIns="0" rtlCol="0" anchor="ctr"/>
          <a:lstStyle/>
          <a:p>
            <a:pPr marL="0" indent="0">
              <a:lnSpc>
                <a:spcPct val="130000"/>
              </a:lnSpc>
              <a:buNone/>
            </a:pPr>
            <a:r>
              <a:rPr lang="en-US" sz="900" dirty="0">
                <a:solidFill>
                  <a:srgbClr val="4A3550"/>
                </a:solidFill>
                <a:latin typeface="Calibri" pitchFamily="34" charset="0"/>
                <a:ea typeface="Calibri" pitchFamily="34" charset="-122"/>
                <a:cs typeface="Calibri" pitchFamily="34" charset="-120"/>
              </a:rPr>
              <a:t>Sayakha to structurally raise consolidated revenue base beyond pre-expansion trajectory</a:t>
            </a:r>
            <a:endParaRPr lang="en-US" sz="900" dirty="0"/>
          </a:p>
        </p:txBody>
      </p:sp>
      <p:sp>
        <p:nvSpPr>
          <p:cNvPr id="34" name="Shape 31"/>
          <p:cNvSpPr/>
          <p:nvPr/>
        </p:nvSpPr>
        <p:spPr>
          <a:xfrm>
            <a:off x="4791456" y="2130552"/>
            <a:ext cx="4041648" cy="749808"/>
          </a:xfrm>
          <a:prstGeom prst="rect">
            <a:avLst/>
          </a:prstGeom>
          <a:solidFill>
            <a:srgbClr val="F5EEF8"/>
          </a:solidFill>
          <a:ln w="12700">
            <a:solidFill>
              <a:srgbClr val="D8B4E8"/>
            </a:solidFill>
            <a:prstDash val="solid"/>
          </a:ln>
        </p:spPr>
        <p:txBody>
          <a:bodyPr tIns="18288" bIns="18288"/>
          <a:lstStyle/>
          <a:p>
            <a:endParaRPr dirty="0"/>
          </a:p>
        </p:txBody>
      </p:sp>
      <p:sp>
        <p:nvSpPr>
          <p:cNvPr id="35" name="Shape 32"/>
          <p:cNvSpPr/>
          <p:nvPr/>
        </p:nvSpPr>
        <p:spPr>
          <a:xfrm>
            <a:off x="4809744" y="2221992"/>
            <a:ext cx="457200" cy="457200"/>
          </a:xfrm>
          <a:prstGeom prst="ellipse">
            <a:avLst/>
          </a:prstGeom>
          <a:solidFill>
            <a:srgbClr val="00A99D"/>
          </a:solidFill>
          <a:ln w="12700">
            <a:solidFill>
              <a:srgbClr val="00A99D"/>
            </a:solidFill>
            <a:prstDash val="solid"/>
          </a:ln>
        </p:spPr>
        <p:txBody>
          <a:bodyPr tIns="18288" bIns="18288"/>
          <a:lstStyle/>
          <a:p>
            <a:endParaRPr dirty="0"/>
          </a:p>
        </p:txBody>
      </p:sp>
      <p:pic>
        <p:nvPicPr>
          <p:cNvPr id="36" name="Image 1" descr="preencoded.png"/>
          <p:cNvPicPr>
            <a:picLocks noChangeAspect="1"/>
          </p:cNvPicPr>
          <p:nvPr/>
        </p:nvPicPr>
        <p:blipFill>
          <a:blip r:embed="rId4"/>
          <a:stretch>
            <a:fillRect/>
          </a:stretch>
        </p:blipFill>
        <p:spPr>
          <a:xfrm>
            <a:off x="4864608" y="2276856"/>
            <a:ext cx="347472" cy="347472"/>
          </a:xfrm>
          <a:prstGeom prst="rect">
            <a:avLst/>
          </a:prstGeom>
        </p:spPr>
      </p:pic>
      <p:sp>
        <p:nvSpPr>
          <p:cNvPr id="37" name="Text 33"/>
          <p:cNvSpPr/>
          <p:nvPr/>
        </p:nvSpPr>
        <p:spPr>
          <a:xfrm>
            <a:off x="5303520" y="2185416"/>
            <a:ext cx="3438144"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Margin Expansion</a:t>
            </a:r>
            <a:endParaRPr lang="en-US" sz="1000" dirty="0"/>
          </a:p>
        </p:txBody>
      </p:sp>
      <p:sp>
        <p:nvSpPr>
          <p:cNvPr id="38" name="Text 34"/>
          <p:cNvSpPr/>
          <p:nvPr/>
        </p:nvSpPr>
        <p:spPr>
          <a:xfrm>
            <a:off x="5303520" y="2478024"/>
            <a:ext cx="3438144" cy="347472"/>
          </a:xfrm>
          <a:prstGeom prst="rect">
            <a:avLst/>
          </a:prstGeom>
          <a:noFill/>
          <a:ln/>
        </p:spPr>
        <p:txBody>
          <a:bodyPr wrap="square" lIns="0" tIns="0" rIns="0" bIns="0" rtlCol="0" anchor="ctr"/>
          <a:lstStyle/>
          <a:p>
            <a:pPr marL="0" indent="0">
              <a:lnSpc>
                <a:spcPct val="130000"/>
              </a:lnSpc>
              <a:buNone/>
            </a:pPr>
            <a:r>
              <a:rPr lang="en-US" sz="900" dirty="0">
                <a:solidFill>
                  <a:srgbClr val="4A3550"/>
                </a:solidFill>
                <a:latin typeface="Calibri" pitchFamily="34" charset="0"/>
                <a:ea typeface="Calibri" pitchFamily="34" charset="-122"/>
                <a:cs typeface="Calibri" pitchFamily="34" charset="-120"/>
              </a:rPr>
              <a:t>Scale economies + backward integration + premium mix = improved EBITDA margins</a:t>
            </a:r>
            <a:endParaRPr lang="en-US" sz="900" dirty="0"/>
          </a:p>
        </p:txBody>
      </p:sp>
      <p:sp>
        <p:nvSpPr>
          <p:cNvPr id="39" name="Shape 35"/>
          <p:cNvSpPr/>
          <p:nvPr/>
        </p:nvSpPr>
        <p:spPr>
          <a:xfrm>
            <a:off x="4791456" y="2999232"/>
            <a:ext cx="4041648" cy="749808"/>
          </a:xfrm>
          <a:prstGeom prst="rect">
            <a:avLst/>
          </a:prstGeom>
          <a:solidFill>
            <a:srgbClr val="F5EEF8"/>
          </a:solidFill>
          <a:ln w="12700">
            <a:solidFill>
              <a:srgbClr val="D8B4E8"/>
            </a:solidFill>
            <a:prstDash val="solid"/>
          </a:ln>
        </p:spPr>
        <p:txBody>
          <a:bodyPr tIns="18288" bIns="18288"/>
          <a:lstStyle/>
          <a:p>
            <a:endParaRPr dirty="0"/>
          </a:p>
        </p:txBody>
      </p:sp>
      <p:sp>
        <p:nvSpPr>
          <p:cNvPr id="40" name="Shape 36"/>
          <p:cNvSpPr/>
          <p:nvPr/>
        </p:nvSpPr>
        <p:spPr>
          <a:xfrm>
            <a:off x="4809744" y="3090672"/>
            <a:ext cx="457200" cy="457200"/>
          </a:xfrm>
          <a:prstGeom prst="ellipse">
            <a:avLst/>
          </a:prstGeom>
          <a:solidFill>
            <a:srgbClr val="CC0066"/>
          </a:solidFill>
          <a:ln w="12700">
            <a:solidFill>
              <a:srgbClr val="CC0066"/>
            </a:solidFill>
            <a:prstDash val="solid"/>
          </a:ln>
        </p:spPr>
        <p:txBody>
          <a:bodyPr tIns="18288" bIns="18288"/>
          <a:lstStyle/>
          <a:p>
            <a:endParaRPr dirty="0"/>
          </a:p>
        </p:txBody>
      </p:sp>
      <p:pic>
        <p:nvPicPr>
          <p:cNvPr id="41" name="Image 2" descr="preencoded.png"/>
          <p:cNvPicPr>
            <a:picLocks noChangeAspect="1"/>
          </p:cNvPicPr>
          <p:nvPr/>
        </p:nvPicPr>
        <p:blipFill>
          <a:blip r:embed="rId5"/>
          <a:stretch>
            <a:fillRect/>
          </a:stretch>
        </p:blipFill>
        <p:spPr>
          <a:xfrm>
            <a:off x="4864608" y="3145536"/>
            <a:ext cx="347472" cy="347472"/>
          </a:xfrm>
          <a:prstGeom prst="rect">
            <a:avLst/>
          </a:prstGeom>
        </p:spPr>
      </p:pic>
      <p:sp>
        <p:nvSpPr>
          <p:cNvPr id="42" name="Text 37"/>
          <p:cNvSpPr/>
          <p:nvPr/>
        </p:nvSpPr>
        <p:spPr>
          <a:xfrm>
            <a:off x="5303520" y="3054096"/>
            <a:ext cx="3438144"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Return Ratio Uplift</a:t>
            </a:r>
            <a:endParaRPr lang="en-US" sz="1000" dirty="0"/>
          </a:p>
        </p:txBody>
      </p:sp>
      <p:sp>
        <p:nvSpPr>
          <p:cNvPr id="43" name="Text 38"/>
          <p:cNvSpPr/>
          <p:nvPr/>
        </p:nvSpPr>
        <p:spPr>
          <a:xfrm>
            <a:off x="5303520" y="3346704"/>
            <a:ext cx="3438144" cy="347472"/>
          </a:xfrm>
          <a:prstGeom prst="rect">
            <a:avLst/>
          </a:prstGeom>
          <a:noFill/>
          <a:ln/>
        </p:spPr>
        <p:txBody>
          <a:bodyPr wrap="square" lIns="0" tIns="0" rIns="0" bIns="0" rtlCol="0" anchor="ctr"/>
          <a:lstStyle/>
          <a:p>
            <a:pPr marL="0" indent="0">
              <a:lnSpc>
                <a:spcPct val="130000"/>
              </a:lnSpc>
              <a:buNone/>
            </a:pPr>
            <a:r>
              <a:rPr lang="en-US" sz="900" dirty="0">
                <a:solidFill>
                  <a:srgbClr val="4A3550"/>
                </a:solidFill>
                <a:latin typeface="Calibri" pitchFamily="34" charset="0"/>
                <a:ea typeface="Calibri" pitchFamily="34" charset="-122"/>
                <a:cs typeface="Calibri" pitchFamily="34" charset="-120"/>
              </a:rPr>
              <a:t>ROCE &amp; ROE expected to improve as utilisation ramps up and operating leverage kicks in</a:t>
            </a:r>
            <a:endParaRPr lang="en-US" sz="900" dirty="0"/>
          </a:p>
        </p:txBody>
      </p:sp>
      <p:sp>
        <p:nvSpPr>
          <p:cNvPr id="44" name="Shape 39"/>
          <p:cNvSpPr/>
          <p:nvPr/>
        </p:nvSpPr>
        <p:spPr>
          <a:xfrm>
            <a:off x="4791456" y="3867912"/>
            <a:ext cx="4041648" cy="749808"/>
          </a:xfrm>
          <a:prstGeom prst="rect">
            <a:avLst/>
          </a:prstGeom>
          <a:solidFill>
            <a:srgbClr val="F5EEF8"/>
          </a:solidFill>
          <a:ln w="12700">
            <a:solidFill>
              <a:srgbClr val="D8B4E8"/>
            </a:solidFill>
            <a:prstDash val="solid"/>
          </a:ln>
        </p:spPr>
        <p:txBody>
          <a:bodyPr tIns="18288" bIns="18288"/>
          <a:lstStyle/>
          <a:p>
            <a:endParaRPr dirty="0"/>
          </a:p>
        </p:txBody>
      </p:sp>
      <p:sp>
        <p:nvSpPr>
          <p:cNvPr id="45" name="Shape 40"/>
          <p:cNvSpPr/>
          <p:nvPr/>
        </p:nvSpPr>
        <p:spPr>
          <a:xfrm>
            <a:off x="4809744" y="3959352"/>
            <a:ext cx="457200" cy="457200"/>
          </a:xfrm>
          <a:prstGeom prst="ellipse">
            <a:avLst/>
          </a:prstGeom>
          <a:solidFill>
            <a:srgbClr val="00A99D"/>
          </a:solidFill>
          <a:ln w="12700">
            <a:solidFill>
              <a:srgbClr val="00A99D"/>
            </a:solidFill>
            <a:prstDash val="solid"/>
          </a:ln>
        </p:spPr>
        <p:txBody>
          <a:bodyPr tIns="18288" bIns="18288"/>
          <a:lstStyle/>
          <a:p>
            <a:endParaRPr dirty="0"/>
          </a:p>
        </p:txBody>
      </p:sp>
      <p:pic>
        <p:nvPicPr>
          <p:cNvPr id="46" name="Image 3" descr="preencoded.png"/>
          <p:cNvPicPr>
            <a:picLocks noChangeAspect="1"/>
          </p:cNvPicPr>
          <p:nvPr/>
        </p:nvPicPr>
        <p:blipFill>
          <a:blip r:embed="rId6"/>
          <a:stretch>
            <a:fillRect/>
          </a:stretch>
        </p:blipFill>
        <p:spPr>
          <a:xfrm>
            <a:off x="4864608" y="4014216"/>
            <a:ext cx="347472" cy="347472"/>
          </a:xfrm>
          <a:prstGeom prst="rect">
            <a:avLst/>
          </a:prstGeom>
        </p:spPr>
      </p:pic>
      <p:sp>
        <p:nvSpPr>
          <p:cNvPr id="47" name="Text 41"/>
          <p:cNvSpPr/>
          <p:nvPr/>
        </p:nvSpPr>
        <p:spPr>
          <a:xfrm>
            <a:off x="5303520" y="3922776"/>
            <a:ext cx="3438144"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Balance Sheet Discipline</a:t>
            </a:r>
            <a:endParaRPr lang="en-US" sz="1000" dirty="0"/>
          </a:p>
        </p:txBody>
      </p:sp>
      <p:sp>
        <p:nvSpPr>
          <p:cNvPr id="48" name="Text 42"/>
          <p:cNvSpPr/>
          <p:nvPr/>
        </p:nvSpPr>
        <p:spPr>
          <a:xfrm>
            <a:off x="5303520" y="4215384"/>
            <a:ext cx="3438144" cy="347472"/>
          </a:xfrm>
          <a:prstGeom prst="rect">
            <a:avLst/>
          </a:prstGeom>
          <a:noFill/>
          <a:ln/>
        </p:spPr>
        <p:txBody>
          <a:bodyPr wrap="square" lIns="0" tIns="0" rIns="0" bIns="0" rtlCol="0" anchor="ctr"/>
          <a:lstStyle/>
          <a:p>
            <a:pPr marL="0" indent="0">
              <a:lnSpc>
                <a:spcPct val="130000"/>
              </a:lnSpc>
              <a:buNone/>
            </a:pPr>
            <a:r>
              <a:rPr lang="en-US" sz="900" dirty="0">
                <a:solidFill>
                  <a:srgbClr val="4A3550"/>
                </a:solidFill>
                <a:latin typeface="Calibri" pitchFamily="34" charset="0"/>
                <a:ea typeface="Calibri" pitchFamily="34" charset="-122"/>
                <a:cs typeface="Calibri" pitchFamily="34" charset="-120"/>
              </a:rPr>
              <a:t>Calibrated capex + preferential equity raise; growth without excessive leverage</a:t>
            </a:r>
            <a:endParaRPr lang="en-US" sz="900" dirty="0"/>
          </a:p>
        </p:txBody>
      </p:sp>
      <p:sp>
        <p:nvSpPr>
          <p:cNvPr id="49" name="Shape 43"/>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50" name="Text 44"/>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51" name="Text 45"/>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20/ 27</a:t>
            </a:r>
            <a:endParaRPr lang="en-US" sz="700" dirty="0">
              <a:solidFill>
                <a:schemeClr val="bg1"/>
              </a:solidFill>
            </a:endParaRPr>
          </a:p>
        </p:txBody>
      </p:sp>
      <p:pic>
        <p:nvPicPr>
          <p:cNvPr id="55" name="Picture 54">
            <a:extLst>
              <a:ext uri="{FF2B5EF4-FFF2-40B4-BE49-F238E27FC236}">
                <a16:creationId xmlns:a16="http://schemas.microsoft.com/office/drawing/2014/main" id="{D791C1A2-1DB1-4491-F281-3CDD49250B71}"/>
              </a:ext>
            </a:extLst>
          </p:cNvPr>
          <p:cNvPicPr>
            <a:picLocks noChangeAspect="1"/>
          </p:cNvPicPr>
          <p:nvPr/>
        </p:nvPicPr>
        <p:blipFill>
          <a:blip r:embed="rId7"/>
          <a:stretch>
            <a:fillRect/>
          </a:stretch>
        </p:blipFill>
        <p:spPr>
          <a:xfrm>
            <a:off x="6287607" y="52370"/>
            <a:ext cx="1393353" cy="51535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2D1B2E"/>
          </a:solidFill>
          <a:ln w="12700">
            <a:solidFill>
              <a:srgbClr val="2D1B2E"/>
            </a:solidFill>
            <a:prstDash val="solid"/>
          </a:ln>
        </p:spPr>
        <p:txBody>
          <a:bodyPr tIns="18288" bIns="18288"/>
          <a:lstStyle/>
          <a:p>
            <a:endParaRPr dirty="0"/>
          </a:p>
        </p:txBody>
      </p:sp>
      <p:sp>
        <p:nvSpPr>
          <p:cNvPr id="3" name="Shape 1"/>
          <p:cNvSpPr/>
          <p:nvPr/>
        </p:nvSpPr>
        <p:spPr>
          <a:xfrm>
            <a:off x="0" y="0"/>
            <a:ext cx="50292" cy="658368"/>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p:cNvSpPr/>
          <p:nvPr/>
        </p:nvSpPr>
        <p:spPr>
          <a:xfrm>
            <a:off x="164592" y="64008"/>
            <a:ext cx="6858000" cy="530352"/>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ADIMEM Technologies — Membrane Manufacturing Platform</a:t>
            </a:r>
            <a:endParaRPr lang="en-US" sz="1800" dirty="0"/>
          </a:p>
        </p:txBody>
      </p:sp>
      <p:sp>
        <p:nvSpPr>
          <p:cNvPr id="5" name="Shape 3"/>
          <p:cNvSpPr/>
          <p:nvPr/>
        </p:nvSpPr>
        <p:spPr>
          <a:xfrm>
            <a:off x="7818120" y="128016"/>
            <a:ext cx="1188720" cy="384048"/>
          </a:xfrm>
          <a:prstGeom prst="rect">
            <a:avLst/>
          </a:prstGeom>
          <a:solidFill>
            <a:srgbClr val="CC0066"/>
          </a:solidFill>
          <a:ln w="12700">
            <a:solidFill>
              <a:srgbClr val="CC0066"/>
            </a:solidFill>
            <a:prstDash val="solid"/>
          </a:ln>
        </p:spPr>
        <p:txBody>
          <a:bodyPr tIns="18288" bIns="18288"/>
          <a:lstStyle/>
          <a:p>
            <a:endParaRPr dirty="0"/>
          </a:p>
        </p:txBody>
      </p:sp>
      <p:sp>
        <p:nvSpPr>
          <p:cNvPr id="6" name="Text 4"/>
          <p:cNvSpPr/>
          <p:nvPr/>
        </p:nvSpPr>
        <p:spPr>
          <a:xfrm>
            <a:off x="7818120" y="128016"/>
            <a:ext cx="1188720" cy="384048"/>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WATER SOLUTIONS</a:t>
            </a:r>
            <a:endParaRPr lang="en-US" sz="900" dirty="0"/>
          </a:p>
        </p:txBody>
      </p:sp>
      <p:sp>
        <p:nvSpPr>
          <p:cNvPr id="7" name="Shape 5"/>
          <p:cNvSpPr/>
          <p:nvPr/>
        </p:nvSpPr>
        <p:spPr>
          <a:xfrm>
            <a:off x="164592" y="804672"/>
            <a:ext cx="1609344" cy="749808"/>
          </a:xfrm>
          <a:prstGeom prst="rect">
            <a:avLst/>
          </a:prstGeom>
          <a:solidFill>
            <a:srgbClr val="FFFFFF"/>
          </a:solidFill>
          <a:ln w="12700">
            <a:solidFill>
              <a:srgbClr val="E8D0F0"/>
            </a:solidFill>
            <a:prstDash val="solid"/>
          </a:ln>
          <a:effectLst>
            <a:outerShdw blurRad="63500" dist="25400" dir="8100000" algn="bl" rotWithShape="0">
              <a:srgbClr val="000000">
                <a:alpha val="8000"/>
              </a:srgbClr>
            </a:outerShdw>
          </a:effectLst>
        </p:spPr>
        <p:txBody>
          <a:bodyPr tIns="18288" bIns="18288"/>
          <a:lstStyle/>
          <a:p>
            <a:endParaRPr dirty="0"/>
          </a:p>
        </p:txBody>
      </p:sp>
      <p:sp>
        <p:nvSpPr>
          <p:cNvPr id="8" name="Shape 6"/>
          <p:cNvSpPr/>
          <p:nvPr/>
        </p:nvSpPr>
        <p:spPr>
          <a:xfrm>
            <a:off x="164592" y="804672"/>
            <a:ext cx="50292" cy="749808"/>
          </a:xfrm>
          <a:prstGeom prst="rect">
            <a:avLst/>
          </a:prstGeom>
          <a:solidFill>
            <a:srgbClr val="CC0066"/>
          </a:solidFill>
          <a:ln w="12700">
            <a:solidFill>
              <a:srgbClr val="CC0066"/>
            </a:solidFill>
            <a:prstDash val="solid"/>
          </a:ln>
        </p:spPr>
        <p:txBody>
          <a:bodyPr tIns="18288" bIns="18288"/>
          <a:lstStyle/>
          <a:p>
            <a:endParaRPr dirty="0"/>
          </a:p>
        </p:txBody>
      </p:sp>
      <p:sp>
        <p:nvSpPr>
          <p:cNvPr id="9" name="Text 7"/>
          <p:cNvSpPr/>
          <p:nvPr/>
        </p:nvSpPr>
        <p:spPr>
          <a:xfrm>
            <a:off x="256032" y="804672"/>
            <a:ext cx="1444752" cy="438912"/>
          </a:xfrm>
          <a:prstGeom prst="rect">
            <a:avLst/>
          </a:prstGeom>
          <a:noFill/>
          <a:ln/>
        </p:spPr>
        <p:txBody>
          <a:bodyPr wrap="square" lIns="0" tIns="0" rIns="0" bIns="0" rtlCol="0" anchor="ctr"/>
          <a:lstStyle/>
          <a:p>
            <a:pPr marL="0" indent="0">
              <a:buNone/>
            </a:pPr>
            <a:r>
              <a:rPr lang="en-US" sz="2000" b="1" dirty="0">
                <a:solidFill>
                  <a:srgbClr val="CC0066"/>
                </a:solidFill>
                <a:latin typeface="Calibri" pitchFamily="34" charset="0"/>
                <a:ea typeface="Calibri" pitchFamily="34" charset="-122"/>
                <a:cs typeface="Calibri" pitchFamily="34" charset="-120"/>
              </a:rPr>
              <a:t>6</a:t>
            </a:r>
            <a:endParaRPr lang="en-US" sz="2000" dirty="0"/>
          </a:p>
        </p:txBody>
      </p:sp>
      <p:sp>
        <p:nvSpPr>
          <p:cNvPr id="10" name="Text 8"/>
          <p:cNvSpPr/>
          <p:nvPr/>
        </p:nvSpPr>
        <p:spPr>
          <a:xfrm>
            <a:off x="256032" y="1133856"/>
            <a:ext cx="1444752" cy="384048"/>
          </a:xfrm>
          <a:prstGeom prst="rect">
            <a:avLst/>
          </a:prstGeom>
          <a:noFill/>
          <a:ln/>
        </p:spPr>
        <p:txBody>
          <a:bodyPr wrap="square" lIns="0" tIns="0" rIns="0" bIns="0" rtlCol="0" anchor="t"/>
          <a:lstStyle/>
          <a:p>
            <a:pPr marL="0" indent="0">
              <a:lnSpc>
                <a:spcPct val="110000"/>
              </a:lnSpc>
              <a:buNone/>
            </a:pPr>
            <a:r>
              <a:rPr lang="en-US" sz="800" b="1" dirty="0">
                <a:solidFill>
                  <a:srgbClr val="2D1B2E"/>
                </a:solidFill>
                <a:latin typeface="Calibri" pitchFamily="34" charset="0"/>
                <a:ea typeface="Calibri" pitchFamily="34" charset="-122"/>
                <a:cs typeface="Calibri" pitchFamily="34" charset="-120"/>
              </a:rPr>
              <a:t>Membrane Technologies</a:t>
            </a:r>
            <a:endParaRPr lang="en-US" sz="800" dirty="0"/>
          </a:p>
        </p:txBody>
      </p:sp>
      <p:sp>
        <p:nvSpPr>
          <p:cNvPr id="11" name="Shape 9"/>
          <p:cNvSpPr/>
          <p:nvPr/>
        </p:nvSpPr>
        <p:spPr>
          <a:xfrm>
            <a:off x="1929384" y="804672"/>
            <a:ext cx="1609344" cy="749808"/>
          </a:xfrm>
          <a:prstGeom prst="rect">
            <a:avLst/>
          </a:prstGeom>
          <a:solidFill>
            <a:srgbClr val="FFFFFF"/>
          </a:solidFill>
          <a:ln w="12700">
            <a:solidFill>
              <a:srgbClr val="E8D0F0"/>
            </a:solidFill>
            <a:prstDash val="solid"/>
          </a:ln>
          <a:effectLst>
            <a:outerShdw blurRad="63500" dist="25400" dir="8100000" algn="bl" rotWithShape="0">
              <a:srgbClr val="000000">
                <a:alpha val="8000"/>
              </a:srgbClr>
            </a:outerShdw>
          </a:effectLst>
        </p:spPr>
        <p:txBody>
          <a:bodyPr tIns="18288" bIns="18288"/>
          <a:lstStyle/>
          <a:p>
            <a:endParaRPr dirty="0"/>
          </a:p>
        </p:txBody>
      </p:sp>
      <p:sp>
        <p:nvSpPr>
          <p:cNvPr id="12" name="Shape 10"/>
          <p:cNvSpPr/>
          <p:nvPr/>
        </p:nvSpPr>
        <p:spPr>
          <a:xfrm>
            <a:off x="1929384" y="804672"/>
            <a:ext cx="50292" cy="749808"/>
          </a:xfrm>
          <a:prstGeom prst="rect">
            <a:avLst/>
          </a:prstGeom>
          <a:solidFill>
            <a:srgbClr val="00A99D"/>
          </a:solidFill>
          <a:ln w="12700">
            <a:solidFill>
              <a:srgbClr val="00A99D"/>
            </a:solidFill>
            <a:prstDash val="solid"/>
          </a:ln>
        </p:spPr>
        <p:txBody>
          <a:bodyPr tIns="18288" bIns="18288"/>
          <a:lstStyle/>
          <a:p>
            <a:endParaRPr dirty="0"/>
          </a:p>
        </p:txBody>
      </p:sp>
      <p:sp>
        <p:nvSpPr>
          <p:cNvPr id="13" name="Text 11"/>
          <p:cNvSpPr/>
          <p:nvPr/>
        </p:nvSpPr>
        <p:spPr>
          <a:xfrm>
            <a:off x="2020824" y="804672"/>
            <a:ext cx="1444752" cy="438912"/>
          </a:xfrm>
          <a:prstGeom prst="rect">
            <a:avLst/>
          </a:prstGeom>
          <a:noFill/>
          <a:ln/>
        </p:spPr>
        <p:txBody>
          <a:bodyPr wrap="square" lIns="0" tIns="0" rIns="0" bIns="0" rtlCol="0" anchor="ctr"/>
          <a:lstStyle/>
          <a:p>
            <a:pPr marL="0" indent="0">
              <a:buNone/>
            </a:pPr>
            <a:r>
              <a:rPr lang="en-US" sz="2000" b="1" dirty="0">
                <a:solidFill>
                  <a:srgbClr val="00A99D"/>
                </a:solidFill>
                <a:latin typeface="Calibri" pitchFamily="34" charset="0"/>
                <a:ea typeface="Calibri" pitchFamily="34" charset="-122"/>
                <a:cs typeface="Calibri" pitchFamily="34" charset="-120"/>
              </a:rPr>
              <a:t>10+</a:t>
            </a:r>
            <a:endParaRPr lang="en-US" sz="2000" dirty="0"/>
          </a:p>
        </p:txBody>
      </p:sp>
      <p:sp>
        <p:nvSpPr>
          <p:cNvPr id="14" name="Text 12"/>
          <p:cNvSpPr/>
          <p:nvPr/>
        </p:nvSpPr>
        <p:spPr>
          <a:xfrm>
            <a:off x="2020824" y="1133856"/>
            <a:ext cx="1444752" cy="384048"/>
          </a:xfrm>
          <a:prstGeom prst="rect">
            <a:avLst/>
          </a:prstGeom>
          <a:noFill/>
          <a:ln/>
        </p:spPr>
        <p:txBody>
          <a:bodyPr wrap="square" lIns="0" tIns="0" rIns="0" bIns="0" rtlCol="0" anchor="t"/>
          <a:lstStyle/>
          <a:p>
            <a:pPr marL="0" indent="0">
              <a:lnSpc>
                <a:spcPct val="110000"/>
              </a:lnSpc>
              <a:buNone/>
            </a:pPr>
            <a:r>
              <a:rPr lang="en-US" sz="800" b="1" dirty="0">
                <a:solidFill>
                  <a:srgbClr val="2D1B2E"/>
                </a:solidFill>
                <a:latin typeface="Calibri" pitchFamily="34" charset="0"/>
                <a:ea typeface="Calibri" pitchFamily="34" charset="-122"/>
                <a:cs typeface="Calibri" pitchFamily="34" charset="-120"/>
              </a:rPr>
              <a:t>Industries Served</a:t>
            </a:r>
            <a:endParaRPr lang="en-US" sz="800" dirty="0"/>
          </a:p>
        </p:txBody>
      </p:sp>
      <p:sp>
        <p:nvSpPr>
          <p:cNvPr id="15" name="Shape 13"/>
          <p:cNvSpPr/>
          <p:nvPr/>
        </p:nvSpPr>
        <p:spPr>
          <a:xfrm>
            <a:off x="3694176" y="804672"/>
            <a:ext cx="1609344" cy="749808"/>
          </a:xfrm>
          <a:prstGeom prst="rect">
            <a:avLst/>
          </a:prstGeom>
          <a:solidFill>
            <a:srgbClr val="FFFFFF"/>
          </a:solidFill>
          <a:ln w="12700">
            <a:solidFill>
              <a:srgbClr val="E8D0F0"/>
            </a:solidFill>
            <a:prstDash val="solid"/>
          </a:ln>
          <a:effectLst>
            <a:outerShdw blurRad="63500" dist="25400" dir="8100000" algn="bl" rotWithShape="0">
              <a:srgbClr val="000000">
                <a:alpha val="8000"/>
              </a:srgbClr>
            </a:outerShdw>
          </a:effectLst>
        </p:spPr>
        <p:txBody>
          <a:bodyPr tIns="18288" bIns="18288"/>
          <a:lstStyle/>
          <a:p>
            <a:endParaRPr dirty="0"/>
          </a:p>
        </p:txBody>
      </p:sp>
      <p:sp>
        <p:nvSpPr>
          <p:cNvPr id="16" name="Shape 14"/>
          <p:cNvSpPr/>
          <p:nvPr/>
        </p:nvSpPr>
        <p:spPr>
          <a:xfrm>
            <a:off x="3694176" y="804672"/>
            <a:ext cx="50292" cy="749808"/>
          </a:xfrm>
          <a:prstGeom prst="rect">
            <a:avLst/>
          </a:prstGeom>
          <a:solidFill>
            <a:srgbClr val="CC0066"/>
          </a:solidFill>
          <a:ln w="12700">
            <a:solidFill>
              <a:srgbClr val="CC0066"/>
            </a:solidFill>
            <a:prstDash val="solid"/>
          </a:ln>
        </p:spPr>
        <p:txBody>
          <a:bodyPr tIns="18288" bIns="18288"/>
          <a:lstStyle/>
          <a:p>
            <a:endParaRPr dirty="0"/>
          </a:p>
        </p:txBody>
      </p:sp>
      <p:sp>
        <p:nvSpPr>
          <p:cNvPr id="17" name="Text 15"/>
          <p:cNvSpPr/>
          <p:nvPr/>
        </p:nvSpPr>
        <p:spPr>
          <a:xfrm>
            <a:off x="3785616" y="804672"/>
            <a:ext cx="1444752" cy="438912"/>
          </a:xfrm>
          <a:prstGeom prst="rect">
            <a:avLst/>
          </a:prstGeom>
          <a:noFill/>
          <a:ln/>
        </p:spPr>
        <p:txBody>
          <a:bodyPr wrap="square" lIns="0" tIns="0" rIns="0" bIns="0" rtlCol="0" anchor="ctr"/>
          <a:lstStyle/>
          <a:p>
            <a:pPr marL="0" indent="0">
              <a:buNone/>
            </a:pPr>
            <a:r>
              <a:rPr lang="en-US" sz="2000" b="1" dirty="0">
                <a:solidFill>
                  <a:srgbClr val="CC0066"/>
                </a:solidFill>
                <a:latin typeface="Calibri" pitchFamily="34" charset="0"/>
                <a:ea typeface="Calibri" pitchFamily="34" charset="-122"/>
                <a:cs typeface="Calibri" pitchFamily="34" charset="-120"/>
              </a:rPr>
              <a:t>1st</a:t>
            </a:r>
            <a:endParaRPr lang="en-US" sz="2000" dirty="0"/>
          </a:p>
        </p:txBody>
      </p:sp>
      <p:sp>
        <p:nvSpPr>
          <p:cNvPr id="18" name="Text 16"/>
          <p:cNvSpPr/>
          <p:nvPr/>
        </p:nvSpPr>
        <p:spPr>
          <a:xfrm>
            <a:off x="3785616" y="1133856"/>
            <a:ext cx="1444752" cy="384048"/>
          </a:xfrm>
          <a:prstGeom prst="rect">
            <a:avLst/>
          </a:prstGeom>
          <a:noFill/>
          <a:ln/>
        </p:spPr>
        <p:txBody>
          <a:bodyPr wrap="square" lIns="0" tIns="0" rIns="0" bIns="0" rtlCol="0" anchor="t"/>
          <a:lstStyle/>
          <a:p>
            <a:pPr marL="0" indent="0">
              <a:lnSpc>
                <a:spcPct val="110000"/>
              </a:lnSpc>
              <a:buNone/>
            </a:pPr>
            <a:r>
              <a:rPr lang="en-US" sz="800" b="1" dirty="0">
                <a:solidFill>
                  <a:srgbClr val="2D1B2E"/>
                </a:solidFill>
                <a:latin typeface="Calibri" pitchFamily="34" charset="0"/>
                <a:ea typeface="Calibri" pitchFamily="34" charset="-122"/>
                <a:cs typeface="Calibri" pitchFamily="34" charset="-120"/>
              </a:rPr>
              <a:t>In-House Mfg. in India</a:t>
            </a:r>
            <a:endParaRPr lang="en-US" sz="800" dirty="0"/>
          </a:p>
        </p:txBody>
      </p:sp>
      <p:sp>
        <p:nvSpPr>
          <p:cNvPr id="19" name="Shape 17"/>
          <p:cNvSpPr/>
          <p:nvPr/>
        </p:nvSpPr>
        <p:spPr>
          <a:xfrm>
            <a:off x="5458968" y="804672"/>
            <a:ext cx="1609344" cy="749808"/>
          </a:xfrm>
          <a:prstGeom prst="rect">
            <a:avLst/>
          </a:prstGeom>
          <a:solidFill>
            <a:srgbClr val="FFFFFF"/>
          </a:solidFill>
          <a:ln w="12700">
            <a:solidFill>
              <a:srgbClr val="E8D0F0"/>
            </a:solidFill>
            <a:prstDash val="solid"/>
          </a:ln>
          <a:effectLst>
            <a:outerShdw blurRad="63500" dist="25400" dir="8100000" algn="bl" rotWithShape="0">
              <a:srgbClr val="000000">
                <a:alpha val="8000"/>
              </a:srgbClr>
            </a:outerShdw>
          </a:effectLst>
        </p:spPr>
        <p:txBody>
          <a:bodyPr tIns="18288" bIns="18288"/>
          <a:lstStyle/>
          <a:p>
            <a:endParaRPr dirty="0"/>
          </a:p>
        </p:txBody>
      </p:sp>
      <p:sp>
        <p:nvSpPr>
          <p:cNvPr id="20" name="Shape 18"/>
          <p:cNvSpPr/>
          <p:nvPr/>
        </p:nvSpPr>
        <p:spPr>
          <a:xfrm>
            <a:off x="5458968" y="804672"/>
            <a:ext cx="50292" cy="749808"/>
          </a:xfrm>
          <a:prstGeom prst="rect">
            <a:avLst/>
          </a:prstGeom>
          <a:solidFill>
            <a:srgbClr val="00A99D"/>
          </a:solidFill>
          <a:ln w="12700">
            <a:solidFill>
              <a:srgbClr val="00A99D"/>
            </a:solidFill>
            <a:prstDash val="solid"/>
          </a:ln>
        </p:spPr>
        <p:txBody>
          <a:bodyPr tIns="18288" bIns="18288"/>
          <a:lstStyle/>
          <a:p>
            <a:endParaRPr dirty="0"/>
          </a:p>
        </p:txBody>
      </p:sp>
      <p:sp>
        <p:nvSpPr>
          <p:cNvPr id="21" name="Text 19"/>
          <p:cNvSpPr/>
          <p:nvPr/>
        </p:nvSpPr>
        <p:spPr>
          <a:xfrm>
            <a:off x="5550408" y="804672"/>
            <a:ext cx="1444752" cy="438912"/>
          </a:xfrm>
          <a:prstGeom prst="rect">
            <a:avLst/>
          </a:prstGeom>
          <a:noFill/>
          <a:ln/>
        </p:spPr>
        <p:txBody>
          <a:bodyPr wrap="square" lIns="0" tIns="0" rIns="0" bIns="0" rtlCol="0" anchor="ctr"/>
          <a:lstStyle/>
          <a:p>
            <a:pPr marL="0" indent="0">
              <a:buNone/>
            </a:pPr>
            <a:r>
              <a:rPr lang="en-US" sz="2000" b="1" dirty="0">
                <a:solidFill>
                  <a:srgbClr val="00A99D"/>
                </a:solidFill>
                <a:latin typeface="Calibri" pitchFamily="34" charset="0"/>
                <a:ea typeface="Calibri" pitchFamily="34" charset="-122"/>
                <a:cs typeface="Calibri" pitchFamily="34" charset="-120"/>
              </a:rPr>
              <a:t>Apr 2026</a:t>
            </a:r>
            <a:endParaRPr lang="en-US" sz="2000" dirty="0"/>
          </a:p>
        </p:txBody>
      </p:sp>
      <p:sp>
        <p:nvSpPr>
          <p:cNvPr id="22" name="Text 20"/>
          <p:cNvSpPr/>
          <p:nvPr/>
        </p:nvSpPr>
        <p:spPr>
          <a:xfrm>
            <a:off x="5550408" y="1133856"/>
            <a:ext cx="1444752" cy="384048"/>
          </a:xfrm>
          <a:prstGeom prst="rect">
            <a:avLst/>
          </a:prstGeom>
          <a:noFill/>
          <a:ln/>
        </p:spPr>
        <p:txBody>
          <a:bodyPr wrap="square" lIns="0" tIns="0" rIns="0" bIns="0" rtlCol="0" anchor="t"/>
          <a:lstStyle/>
          <a:p>
            <a:pPr marL="0" indent="0">
              <a:lnSpc>
                <a:spcPct val="110000"/>
              </a:lnSpc>
              <a:buNone/>
            </a:pPr>
            <a:r>
              <a:rPr lang="en-US" sz="800" b="1" dirty="0">
                <a:solidFill>
                  <a:srgbClr val="2D1B2E"/>
                </a:solidFill>
                <a:latin typeface="Calibri" pitchFamily="34" charset="0"/>
                <a:ea typeface="Calibri" pitchFamily="34" charset="-122"/>
                <a:cs typeface="Calibri" pitchFamily="34" charset="-120"/>
              </a:rPr>
              <a:t>Commercial Sales Began</a:t>
            </a:r>
            <a:endParaRPr lang="en-US" sz="800" dirty="0"/>
          </a:p>
        </p:txBody>
      </p:sp>
      <p:sp>
        <p:nvSpPr>
          <p:cNvPr id="23" name="Shape 21"/>
          <p:cNvSpPr/>
          <p:nvPr/>
        </p:nvSpPr>
        <p:spPr>
          <a:xfrm>
            <a:off x="7223760" y="804672"/>
            <a:ext cx="1609344" cy="749808"/>
          </a:xfrm>
          <a:prstGeom prst="rect">
            <a:avLst/>
          </a:prstGeom>
          <a:solidFill>
            <a:srgbClr val="FFFFFF"/>
          </a:solidFill>
          <a:ln w="12700">
            <a:solidFill>
              <a:srgbClr val="E8D0F0"/>
            </a:solidFill>
            <a:prstDash val="solid"/>
          </a:ln>
          <a:effectLst>
            <a:outerShdw blurRad="63500" dist="25400" dir="8100000" algn="bl" rotWithShape="0">
              <a:srgbClr val="000000">
                <a:alpha val="8000"/>
              </a:srgbClr>
            </a:outerShdw>
          </a:effectLst>
        </p:spPr>
        <p:txBody>
          <a:bodyPr tIns="18288" bIns="18288"/>
          <a:lstStyle/>
          <a:p>
            <a:endParaRPr dirty="0"/>
          </a:p>
        </p:txBody>
      </p:sp>
      <p:sp>
        <p:nvSpPr>
          <p:cNvPr id="24" name="Shape 22"/>
          <p:cNvSpPr/>
          <p:nvPr/>
        </p:nvSpPr>
        <p:spPr>
          <a:xfrm>
            <a:off x="7223760" y="804672"/>
            <a:ext cx="50292" cy="749808"/>
          </a:xfrm>
          <a:prstGeom prst="rect">
            <a:avLst/>
          </a:prstGeom>
          <a:solidFill>
            <a:srgbClr val="CC0066"/>
          </a:solidFill>
          <a:ln w="12700">
            <a:solidFill>
              <a:srgbClr val="CC0066"/>
            </a:solidFill>
            <a:prstDash val="solid"/>
          </a:ln>
        </p:spPr>
        <p:txBody>
          <a:bodyPr tIns="18288" bIns="18288"/>
          <a:lstStyle/>
          <a:p>
            <a:endParaRPr dirty="0"/>
          </a:p>
        </p:txBody>
      </p:sp>
      <p:sp>
        <p:nvSpPr>
          <p:cNvPr id="25" name="Text 23"/>
          <p:cNvSpPr/>
          <p:nvPr/>
        </p:nvSpPr>
        <p:spPr>
          <a:xfrm>
            <a:off x="7315200" y="804672"/>
            <a:ext cx="1444752" cy="438912"/>
          </a:xfrm>
          <a:prstGeom prst="rect">
            <a:avLst/>
          </a:prstGeom>
          <a:noFill/>
          <a:ln/>
        </p:spPr>
        <p:txBody>
          <a:bodyPr wrap="square" lIns="0" tIns="0" rIns="0" bIns="0" rtlCol="0" anchor="ctr"/>
          <a:lstStyle/>
          <a:p>
            <a:pPr marL="0" indent="0">
              <a:buNone/>
            </a:pPr>
            <a:r>
              <a:rPr lang="en-US" sz="2000" b="1" dirty="0">
                <a:solidFill>
                  <a:srgbClr val="CC0066"/>
                </a:solidFill>
                <a:latin typeface="Calibri" pitchFamily="34" charset="0"/>
                <a:ea typeface="Calibri" pitchFamily="34" charset="-122"/>
                <a:cs typeface="Calibri" pitchFamily="34" charset="-120"/>
              </a:rPr>
              <a:t>25%</a:t>
            </a:r>
            <a:endParaRPr lang="en-US" sz="2000" dirty="0"/>
          </a:p>
        </p:txBody>
      </p:sp>
      <p:sp>
        <p:nvSpPr>
          <p:cNvPr id="26" name="Text 24"/>
          <p:cNvSpPr/>
          <p:nvPr/>
        </p:nvSpPr>
        <p:spPr>
          <a:xfrm>
            <a:off x="7315200" y="1133856"/>
            <a:ext cx="1444752" cy="384048"/>
          </a:xfrm>
          <a:prstGeom prst="rect">
            <a:avLst/>
          </a:prstGeom>
          <a:noFill/>
          <a:ln/>
        </p:spPr>
        <p:txBody>
          <a:bodyPr wrap="square" lIns="0" tIns="0" rIns="0" bIns="0" rtlCol="0" anchor="t"/>
          <a:lstStyle/>
          <a:p>
            <a:pPr marL="0" indent="0">
              <a:lnSpc>
                <a:spcPct val="110000"/>
              </a:lnSpc>
              <a:buNone/>
            </a:pPr>
            <a:r>
              <a:rPr lang="en-US" sz="800" b="1" dirty="0">
                <a:solidFill>
                  <a:srgbClr val="2D1B2E"/>
                </a:solidFill>
                <a:latin typeface="Calibri" pitchFamily="34" charset="0"/>
                <a:ea typeface="Calibri" pitchFamily="34" charset="-122"/>
                <a:cs typeface="Calibri" pitchFamily="34" charset="-120"/>
              </a:rPr>
              <a:t>3-Yr Revenue Target</a:t>
            </a:r>
            <a:endParaRPr lang="en-US" sz="800" dirty="0"/>
          </a:p>
        </p:txBody>
      </p:sp>
      <p:sp>
        <p:nvSpPr>
          <p:cNvPr id="27" name="Shape 25"/>
          <p:cNvSpPr/>
          <p:nvPr/>
        </p:nvSpPr>
        <p:spPr>
          <a:xfrm>
            <a:off x="164592" y="1709928"/>
            <a:ext cx="4297680" cy="3136392"/>
          </a:xfrm>
          <a:prstGeom prst="rect">
            <a:avLst/>
          </a:prstGeom>
          <a:solidFill>
            <a:srgbClr val="FDF0F7"/>
          </a:solidFill>
          <a:ln w="12700">
            <a:solidFill>
              <a:srgbClr val="F0C8E0"/>
            </a:solidFill>
            <a:prstDash val="solid"/>
          </a:ln>
        </p:spPr>
        <p:txBody>
          <a:bodyPr tIns="18288" bIns="18288"/>
          <a:lstStyle/>
          <a:p>
            <a:endParaRPr dirty="0"/>
          </a:p>
        </p:txBody>
      </p:sp>
      <p:sp>
        <p:nvSpPr>
          <p:cNvPr id="28" name="Shape 26"/>
          <p:cNvSpPr/>
          <p:nvPr/>
        </p:nvSpPr>
        <p:spPr>
          <a:xfrm>
            <a:off x="164592" y="1709928"/>
            <a:ext cx="50292" cy="3136392"/>
          </a:xfrm>
          <a:prstGeom prst="rect">
            <a:avLst/>
          </a:prstGeom>
          <a:solidFill>
            <a:srgbClr val="CC0066"/>
          </a:solidFill>
          <a:ln w="12700">
            <a:solidFill>
              <a:srgbClr val="CC0066"/>
            </a:solidFill>
            <a:prstDash val="solid"/>
          </a:ln>
        </p:spPr>
        <p:txBody>
          <a:bodyPr tIns="18288" bIns="18288"/>
          <a:lstStyle/>
          <a:p>
            <a:endParaRPr dirty="0"/>
          </a:p>
        </p:txBody>
      </p:sp>
      <p:sp>
        <p:nvSpPr>
          <p:cNvPr id="29" name="Text 27"/>
          <p:cNvSpPr/>
          <p:nvPr/>
        </p:nvSpPr>
        <p:spPr>
          <a:xfrm>
            <a:off x="320040" y="1773936"/>
            <a:ext cx="4023360" cy="256032"/>
          </a:xfrm>
          <a:prstGeom prst="rect">
            <a:avLst/>
          </a:prstGeom>
          <a:noFill/>
          <a:ln/>
        </p:spPr>
        <p:txBody>
          <a:bodyPr wrap="square" lIns="0" tIns="0" rIns="0" bIns="0" rtlCol="0" anchor="ctr"/>
          <a:lstStyle/>
          <a:p>
            <a:pPr marL="0" indent="0">
              <a:buNone/>
            </a:pPr>
            <a:r>
              <a:rPr lang="en-US" sz="900" b="1" kern="0" spc="80" dirty="0">
                <a:solidFill>
                  <a:srgbClr val="CC0066"/>
                </a:solidFill>
                <a:latin typeface="Calibri" pitchFamily="34" charset="0"/>
                <a:ea typeface="Calibri" pitchFamily="34" charset="-122"/>
                <a:cs typeface="Calibri" pitchFamily="34" charset="-120"/>
              </a:rPr>
              <a:t>MEMBRANE TECHNOLOGY PORTFOLIO</a:t>
            </a:r>
            <a:endParaRPr lang="en-US" sz="900" dirty="0"/>
          </a:p>
        </p:txBody>
      </p:sp>
      <p:sp>
        <p:nvSpPr>
          <p:cNvPr id="30" name="Shape 28"/>
          <p:cNvSpPr/>
          <p:nvPr/>
        </p:nvSpPr>
        <p:spPr>
          <a:xfrm>
            <a:off x="320040" y="2103120"/>
            <a:ext cx="1993392" cy="347472"/>
          </a:xfrm>
          <a:prstGeom prst="rect">
            <a:avLst/>
          </a:prstGeom>
          <a:solidFill>
            <a:srgbClr val="FFFFFF"/>
          </a:solidFill>
          <a:ln w="12700">
            <a:solidFill>
              <a:srgbClr val="EDD8F4"/>
            </a:solidFill>
            <a:prstDash val="solid"/>
          </a:ln>
        </p:spPr>
        <p:txBody>
          <a:bodyPr tIns="18288" bIns="18288"/>
          <a:lstStyle/>
          <a:p>
            <a:endParaRPr dirty="0"/>
          </a:p>
        </p:txBody>
      </p:sp>
      <p:sp>
        <p:nvSpPr>
          <p:cNvPr id="31" name="Text 29"/>
          <p:cNvSpPr/>
          <p:nvPr/>
        </p:nvSpPr>
        <p:spPr>
          <a:xfrm>
            <a:off x="374904" y="2103120"/>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RO</a:t>
            </a:r>
            <a:endParaRPr lang="en-US" sz="700" dirty="0"/>
          </a:p>
        </p:txBody>
      </p:sp>
      <p:sp>
        <p:nvSpPr>
          <p:cNvPr id="32" name="Text 30"/>
          <p:cNvSpPr/>
          <p:nvPr/>
        </p:nvSpPr>
        <p:spPr>
          <a:xfrm>
            <a:off x="978408" y="2075268"/>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Reverse Osmosis</a:t>
            </a:r>
            <a:endParaRPr lang="en-US" sz="750" dirty="0"/>
          </a:p>
        </p:txBody>
      </p:sp>
      <p:sp>
        <p:nvSpPr>
          <p:cNvPr id="33" name="Text 31"/>
          <p:cNvSpPr/>
          <p:nvPr/>
        </p:nvSpPr>
        <p:spPr>
          <a:xfrm>
            <a:off x="978408" y="2258148"/>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Highest-rejection membranes for desalination &amp; ZLD</a:t>
            </a:r>
            <a:endParaRPr lang="en-US" sz="650" dirty="0"/>
          </a:p>
        </p:txBody>
      </p:sp>
      <p:sp>
        <p:nvSpPr>
          <p:cNvPr id="34" name="Shape 32"/>
          <p:cNvSpPr/>
          <p:nvPr/>
        </p:nvSpPr>
        <p:spPr>
          <a:xfrm>
            <a:off x="2404872" y="2103120"/>
            <a:ext cx="1993392" cy="347472"/>
          </a:xfrm>
          <a:prstGeom prst="rect">
            <a:avLst/>
          </a:prstGeom>
          <a:solidFill>
            <a:srgbClr val="FFFFFF"/>
          </a:solidFill>
          <a:ln w="12700">
            <a:solidFill>
              <a:srgbClr val="EDD8F4"/>
            </a:solidFill>
            <a:prstDash val="solid"/>
          </a:ln>
        </p:spPr>
        <p:txBody>
          <a:bodyPr tIns="18288" bIns="18288"/>
          <a:lstStyle/>
          <a:p>
            <a:endParaRPr dirty="0"/>
          </a:p>
        </p:txBody>
      </p:sp>
      <p:sp>
        <p:nvSpPr>
          <p:cNvPr id="35" name="Text 33"/>
          <p:cNvSpPr/>
          <p:nvPr/>
        </p:nvSpPr>
        <p:spPr>
          <a:xfrm>
            <a:off x="2459736" y="2103120"/>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NF</a:t>
            </a:r>
            <a:endParaRPr lang="en-US" sz="700" dirty="0"/>
          </a:p>
        </p:txBody>
      </p:sp>
      <p:sp>
        <p:nvSpPr>
          <p:cNvPr id="36" name="Text 34"/>
          <p:cNvSpPr/>
          <p:nvPr/>
        </p:nvSpPr>
        <p:spPr>
          <a:xfrm>
            <a:off x="3063240" y="2037518"/>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Nanofiltration</a:t>
            </a:r>
            <a:endParaRPr lang="en-US" sz="750" dirty="0"/>
          </a:p>
        </p:txBody>
      </p:sp>
      <p:sp>
        <p:nvSpPr>
          <p:cNvPr id="37" name="Text 35"/>
          <p:cNvSpPr/>
          <p:nvPr/>
        </p:nvSpPr>
        <p:spPr>
          <a:xfrm>
            <a:off x="3063240" y="2227930"/>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Selective ion &amp; dissolved-organics separation</a:t>
            </a:r>
            <a:endParaRPr lang="en-US" sz="650" dirty="0"/>
          </a:p>
        </p:txBody>
      </p:sp>
      <p:sp>
        <p:nvSpPr>
          <p:cNvPr id="38" name="Shape 36"/>
          <p:cNvSpPr/>
          <p:nvPr/>
        </p:nvSpPr>
        <p:spPr>
          <a:xfrm>
            <a:off x="320040" y="2523744"/>
            <a:ext cx="1993392" cy="347472"/>
          </a:xfrm>
          <a:prstGeom prst="rect">
            <a:avLst/>
          </a:prstGeom>
          <a:solidFill>
            <a:srgbClr val="FBF0FA"/>
          </a:solidFill>
          <a:ln w="12700">
            <a:solidFill>
              <a:srgbClr val="EDD8F4"/>
            </a:solidFill>
            <a:prstDash val="solid"/>
          </a:ln>
        </p:spPr>
        <p:txBody>
          <a:bodyPr tIns="18288" bIns="18288"/>
          <a:lstStyle/>
          <a:p>
            <a:endParaRPr dirty="0"/>
          </a:p>
        </p:txBody>
      </p:sp>
      <p:sp>
        <p:nvSpPr>
          <p:cNvPr id="39" name="Text 37"/>
          <p:cNvSpPr/>
          <p:nvPr/>
        </p:nvSpPr>
        <p:spPr>
          <a:xfrm>
            <a:off x="374904" y="2523744"/>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UF</a:t>
            </a:r>
            <a:endParaRPr lang="en-US" sz="700" dirty="0"/>
          </a:p>
        </p:txBody>
      </p:sp>
      <p:sp>
        <p:nvSpPr>
          <p:cNvPr id="40" name="Text 38"/>
          <p:cNvSpPr/>
          <p:nvPr/>
        </p:nvSpPr>
        <p:spPr>
          <a:xfrm>
            <a:off x="978408" y="2481966"/>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Ultrafiltration</a:t>
            </a:r>
            <a:endParaRPr lang="en-US" sz="750" dirty="0"/>
          </a:p>
        </p:txBody>
      </p:sp>
      <p:sp>
        <p:nvSpPr>
          <p:cNvPr id="41" name="Text 39"/>
          <p:cNvSpPr/>
          <p:nvPr/>
        </p:nvSpPr>
        <p:spPr>
          <a:xfrm>
            <a:off x="978408" y="2669488"/>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Colloids, proteins &amp; macromolecule removal</a:t>
            </a:r>
            <a:endParaRPr lang="en-US" sz="650" dirty="0"/>
          </a:p>
        </p:txBody>
      </p:sp>
      <p:sp>
        <p:nvSpPr>
          <p:cNvPr id="42" name="Shape 40"/>
          <p:cNvSpPr/>
          <p:nvPr/>
        </p:nvSpPr>
        <p:spPr>
          <a:xfrm>
            <a:off x="2404872" y="2523744"/>
            <a:ext cx="1993392" cy="347472"/>
          </a:xfrm>
          <a:prstGeom prst="rect">
            <a:avLst/>
          </a:prstGeom>
          <a:solidFill>
            <a:srgbClr val="FBF0FA"/>
          </a:solidFill>
          <a:ln w="12700">
            <a:solidFill>
              <a:srgbClr val="EDD8F4"/>
            </a:solidFill>
            <a:prstDash val="solid"/>
          </a:ln>
        </p:spPr>
        <p:txBody>
          <a:bodyPr tIns="18288" bIns="18288"/>
          <a:lstStyle/>
          <a:p>
            <a:endParaRPr dirty="0"/>
          </a:p>
        </p:txBody>
      </p:sp>
      <p:sp>
        <p:nvSpPr>
          <p:cNvPr id="43" name="Text 41"/>
          <p:cNvSpPr/>
          <p:nvPr/>
        </p:nvSpPr>
        <p:spPr>
          <a:xfrm>
            <a:off x="2459736" y="2523744"/>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MF</a:t>
            </a:r>
            <a:endParaRPr lang="en-US" sz="700" dirty="0"/>
          </a:p>
        </p:txBody>
      </p:sp>
      <p:sp>
        <p:nvSpPr>
          <p:cNvPr id="44" name="Text 42"/>
          <p:cNvSpPr/>
          <p:nvPr/>
        </p:nvSpPr>
        <p:spPr>
          <a:xfrm>
            <a:off x="3063240" y="2485380"/>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Microfiltration</a:t>
            </a:r>
            <a:endParaRPr lang="en-US" sz="750" dirty="0"/>
          </a:p>
        </p:txBody>
      </p:sp>
      <p:sp>
        <p:nvSpPr>
          <p:cNvPr id="45" name="Text 43"/>
          <p:cNvSpPr/>
          <p:nvPr/>
        </p:nvSpPr>
        <p:spPr>
          <a:xfrm>
            <a:off x="3063240" y="2655472"/>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Suspended solids &amp; bacteria removal</a:t>
            </a:r>
            <a:endParaRPr lang="en-US" sz="650" dirty="0"/>
          </a:p>
        </p:txBody>
      </p:sp>
      <p:sp>
        <p:nvSpPr>
          <p:cNvPr id="46" name="Shape 44"/>
          <p:cNvSpPr/>
          <p:nvPr/>
        </p:nvSpPr>
        <p:spPr>
          <a:xfrm>
            <a:off x="320040" y="2944368"/>
            <a:ext cx="1993392" cy="347472"/>
          </a:xfrm>
          <a:prstGeom prst="rect">
            <a:avLst/>
          </a:prstGeom>
          <a:solidFill>
            <a:srgbClr val="FFFFFF"/>
          </a:solidFill>
          <a:ln w="12700">
            <a:solidFill>
              <a:srgbClr val="EDD8F4"/>
            </a:solidFill>
            <a:prstDash val="solid"/>
          </a:ln>
        </p:spPr>
        <p:txBody>
          <a:bodyPr tIns="18288" bIns="18288"/>
          <a:lstStyle/>
          <a:p>
            <a:endParaRPr dirty="0"/>
          </a:p>
        </p:txBody>
      </p:sp>
      <p:sp>
        <p:nvSpPr>
          <p:cNvPr id="47" name="Text 45"/>
          <p:cNvSpPr/>
          <p:nvPr/>
        </p:nvSpPr>
        <p:spPr>
          <a:xfrm>
            <a:off x="374904" y="2944368"/>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MBR</a:t>
            </a:r>
            <a:endParaRPr lang="en-US" sz="700" dirty="0"/>
          </a:p>
        </p:txBody>
      </p:sp>
      <p:sp>
        <p:nvSpPr>
          <p:cNvPr id="48" name="Text 46"/>
          <p:cNvSpPr/>
          <p:nvPr/>
        </p:nvSpPr>
        <p:spPr>
          <a:xfrm>
            <a:off x="978408" y="2944368"/>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Membrane Bioreactor</a:t>
            </a:r>
            <a:endParaRPr lang="en-US" sz="750" dirty="0"/>
          </a:p>
        </p:txBody>
      </p:sp>
      <p:sp>
        <p:nvSpPr>
          <p:cNvPr id="49" name="Text 47"/>
          <p:cNvSpPr/>
          <p:nvPr/>
        </p:nvSpPr>
        <p:spPr>
          <a:xfrm>
            <a:off x="978408" y="3127248"/>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Combined biological treatment + filtration</a:t>
            </a:r>
            <a:endParaRPr lang="en-US" sz="650" dirty="0"/>
          </a:p>
        </p:txBody>
      </p:sp>
      <p:sp>
        <p:nvSpPr>
          <p:cNvPr id="50" name="Shape 48"/>
          <p:cNvSpPr/>
          <p:nvPr/>
        </p:nvSpPr>
        <p:spPr>
          <a:xfrm>
            <a:off x="2404872" y="2944368"/>
            <a:ext cx="1993392" cy="347472"/>
          </a:xfrm>
          <a:prstGeom prst="rect">
            <a:avLst/>
          </a:prstGeom>
          <a:solidFill>
            <a:srgbClr val="FFFFFF"/>
          </a:solidFill>
          <a:ln w="12700">
            <a:solidFill>
              <a:srgbClr val="EDD8F4"/>
            </a:solidFill>
            <a:prstDash val="solid"/>
          </a:ln>
        </p:spPr>
        <p:txBody>
          <a:bodyPr tIns="18288" bIns="18288"/>
          <a:lstStyle/>
          <a:p>
            <a:endParaRPr dirty="0"/>
          </a:p>
        </p:txBody>
      </p:sp>
      <p:sp>
        <p:nvSpPr>
          <p:cNvPr id="51" name="Text 49"/>
          <p:cNvSpPr/>
          <p:nvPr/>
        </p:nvSpPr>
        <p:spPr>
          <a:xfrm>
            <a:off x="2459736" y="2944368"/>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FlowSkid™</a:t>
            </a:r>
            <a:endParaRPr lang="en-US" sz="700" dirty="0"/>
          </a:p>
        </p:txBody>
      </p:sp>
      <p:sp>
        <p:nvSpPr>
          <p:cNvPr id="52" name="Text 50"/>
          <p:cNvSpPr/>
          <p:nvPr/>
        </p:nvSpPr>
        <p:spPr>
          <a:xfrm>
            <a:off x="3063240" y="2944368"/>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Integrated Systems</a:t>
            </a:r>
            <a:endParaRPr lang="en-US" sz="750" dirty="0"/>
          </a:p>
        </p:txBody>
      </p:sp>
      <p:sp>
        <p:nvSpPr>
          <p:cNvPr id="53" name="Text 51"/>
          <p:cNvSpPr/>
          <p:nvPr/>
        </p:nvSpPr>
        <p:spPr>
          <a:xfrm>
            <a:off x="3063240" y="3127248"/>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Skid-mounted, turnkey membrane plants</a:t>
            </a:r>
            <a:endParaRPr lang="en-US" sz="650" dirty="0"/>
          </a:p>
        </p:txBody>
      </p:sp>
      <p:sp>
        <p:nvSpPr>
          <p:cNvPr id="54" name="Shape 52"/>
          <p:cNvSpPr/>
          <p:nvPr/>
        </p:nvSpPr>
        <p:spPr>
          <a:xfrm>
            <a:off x="320040" y="3364992"/>
            <a:ext cx="1993392" cy="347472"/>
          </a:xfrm>
          <a:prstGeom prst="rect">
            <a:avLst/>
          </a:prstGeom>
          <a:solidFill>
            <a:srgbClr val="FBF0FA"/>
          </a:solidFill>
          <a:ln w="12700">
            <a:solidFill>
              <a:srgbClr val="EDD8F4"/>
            </a:solidFill>
            <a:prstDash val="solid"/>
          </a:ln>
        </p:spPr>
        <p:txBody>
          <a:bodyPr tIns="18288" bIns="18288"/>
          <a:lstStyle/>
          <a:p>
            <a:endParaRPr dirty="0"/>
          </a:p>
        </p:txBody>
      </p:sp>
      <p:sp>
        <p:nvSpPr>
          <p:cNvPr id="55" name="Text 53"/>
          <p:cNvSpPr/>
          <p:nvPr/>
        </p:nvSpPr>
        <p:spPr>
          <a:xfrm>
            <a:off x="374904" y="3364992"/>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Spiral &amp; Hollow Fibre</a:t>
            </a:r>
            <a:endParaRPr lang="en-US" sz="700" dirty="0"/>
          </a:p>
        </p:txBody>
      </p:sp>
      <p:sp>
        <p:nvSpPr>
          <p:cNvPr id="56" name="Text 54"/>
          <p:cNvSpPr/>
          <p:nvPr/>
        </p:nvSpPr>
        <p:spPr>
          <a:xfrm>
            <a:off x="978408" y="3364992"/>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Membrane Formats</a:t>
            </a:r>
            <a:endParaRPr lang="en-US" sz="750" dirty="0"/>
          </a:p>
        </p:txBody>
      </p:sp>
      <p:sp>
        <p:nvSpPr>
          <p:cNvPr id="57" name="Text 55"/>
          <p:cNvSpPr/>
          <p:nvPr/>
        </p:nvSpPr>
        <p:spPr>
          <a:xfrm>
            <a:off x="978408" y="3547872"/>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Flat sheet &amp; tubular formats also offered</a:t>
            </a:r>
            <a:endParaRPr lang="en-US" sz="650" dirty="0"/>
          </a:p>
        </p:txBody>
      </p:sp>
      <p:sp>
        <p:nvSpPr>
          <p:cNvPr id="58" name="Shape 56"/>
          <p:cNvSpPr/>
          <p:nvPr/>
        </p:nvSpPr>
        <p:spPr>
          <a:xfrm>
            <a:off x="2404872" y="3364992"/>
            <a:ext cx="1993392" cy="347472"/>
          </a:xfrm>
          <a:prstGeom prst="rect">
            <a:avLst/>
          </a:prstGeom>
          <a:solidFill>
            <a:srgbClr val="FBF0FA"/>
          </a:solidFill>
          <a:ln w="12700">
            <a:solidFill>
              <a:srgbClr val="EDD8F4"/>
            </a:solidFill>
            <a:prstDash val="solid"/>
          </a:ln>
        </p:spPr>
        <p:txBody>
          <a:bodyPr tIns="18288" bIns="18288"/>
          <a:lstStyle/>
          <a:p>
            <a:endParaRPr dirty="0"/>
          </a:p>
        </p:txBody>
      </p:sp>
      <p:sp>
        <p:nvSpPr>
          <p:cNvPr id="59" name="Text 57"/>
          <p:cNvSpPr/>
          <p:nvPr/>
        </p:nvSpPr>
        <p:spPr>
          <a:xfrm>
            <a:off x="2459736" y="3364992"/>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PVDF · PES · PS</a:t>
            </a:r>
            <a:endParaRPr lang="en-US" sz="700" dirty="0"/>
          </a:p>
        </p:txBody>
      </p:sp>
      <p:sp>
        <p:nvSpPr>
          <p:cNvPr id="60" name="Text 58"/>
          <p:cNvSpPr/>
          <p:nvPr/>
        </p:nvSpPr>
        <p:spPr>
          <a:xfrm>
            <a:off x="3063240" y="3364992"/>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Core Polymers</a:t>
            </a:r>
            <a:endParaRPr lang="en-US" sz="750" dirty="0"/>
          </a:p>
        </p:txBody>
      </p:sp>
      <p:sp>
        <p:nvSpPr>
          <p:cNvPr id="61" name="Text 59"/>
          <p:cNvSpPr/>
          <p:nvPr/>
        </p:nvSpPr>
        <p:spPr>
          <a:xfrm>
            <a:off x="3063240" y="3547872"/>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Proprietary casting, rolling &amp; potting in-house</a:t>
            </a:r>
            <a:endParaRPr lang="en-US" sz="650" dirty="0"/>
          </a:p>
        </p:txBody>
      </p:sp>
      <p:sp>
        <p:nvSpPr>
          <p:cNvPr id="62" name="Shape 60"/>
          <p:cNvSpPr/>
          <p:nvPr/>
        </p:nvSpPr>
        <p:spPr>
          <a:xfrm>
            <a:off x="320040" y="3785616"/>
            <a:ext cx="1993392" cy="347472"/>
          </a:xfrm>
          <a:prstGeom prst="rect">
            <a:avLst/>
          </a:prstGeom>
          <a:solidFill>
            <a:srgbClr val="FFFFFF"/>
          </a:solidFill>
          <a:ln w="12700">
            <a:solidFill>
              <a:srgbClr val="EDD8F4"/>
            </a:solidFill>
            <a:prstDash val="solid"/>
          </a:ln>
        </p:spPr>
        <p:txBody>
          <a:bodyPr tIns="18288" bIns="18288"/>
          <a:lstStyle/>
          <a:p>
            <a:endParaRPr dirty="0"/>
          </a:p>
        </p:txBody>
      </p:sp>
      <p:sp>
        <p:nvSpPr>
          <p:cNvPr id="63" name="Text 61"/>
          <p:cNvSpPr/>
          <p:nvPr/>
        </p:nvSpPr>
        <p:spPr>
          <a:xfrm>
            <a:off x="374904" y="3785616"/>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ETP · STP · ZLD</a:t>
            </a:r>
            <a:endParaRPr lang="en-US" sz="700" dirty="0"/>
          </a:p>
        </p:txBody>
      </p:sp>
      <p:sp>
        <p:nvSpPr>
          <p:cNvPr id="64" name="Text 62"/>
          <p:cNvSpPr/>
          <p:nvPr/>
        </p:nvSpPr>
        <p:spPr>
          <a:xfrm>
            <a:off x="978408" y="3743838"/>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Applications</a:t>
            </a:r>
            <a:endParaRPr lang="en-US" sz="750" dirty="0"/>
          </a:p>
        </p:txBody>
      </p:sp>
      <p:sp>
        <p:nvSpPr>
          <p:cNvPr id="65" name="Text 63"/>
          <p:cNvSpPr/>
          <p:nvPr/>
        </p:nvSpPr>
        <p:spPr>
          <a:xfrm>
            <a:off x="978408" y="3931360"/>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Zero liquid discharge &amp; effluent recycling systems</a:t>
            </a:r>
            <a:endParaRPr lang="en-US" sz="650" dirty="0"/>
          </a:p>
        </p:txBody>
      </p:sp>
      <p:sp>
        <p:nvSpPr>
          <p:cNvPr id="66" name="Shape 64"/>
          <p:cNvSpPr/>
          <p:nvPr/>
        </p:nvSpPr>
        <p:spPr>
          <a:xfrm>
            <a:off x="2404872" y="3785616"/>
            <a:ext cx="1993392" cy="347472"/>
          </a:xfrm>
          <a:prstGeom prst="rect">
            <a:avLst/>
          </a:prstGeom>
          <a:solidFill>
            <a:srgbClr val="FFFFFF"/>
          </a:solidFill>
          <a:ln w="12700">
            <a:solidFill>
              <a:srgbClr val="EDD8F4"/>
            </a:solidFill>
            <a:prstDash val="solid"/>
          </a:ln>
        </p:spPr>
        <p:txBody>
          <a:bodyPr tIns="18288" bIns="18288"/>
          <a:lstStyle/>
          <a:p>
            <a:endParaRPr dirty="0"/>
          </a:p>
        </p:txBody>
      </p:sp>
      <p:sp>
        <p:nvSpPr>
          <p:cNvPr id="67" name="Text 65"/>
          <p:cNvSpPr/>
          <p:nvPr/>
        </p:nvSpPr>
        <p:spPr>
          <a:xfrm>
            <a:off x="2459736" y="3785616"/>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10+ Industries</a:t>
            </a:r>
            <a:endParaRPr lang="en-US" sz="700" dirty="0"/>
          </a:p>
        </p:txBody>
      </p:sp>
      <p:sp>
        <p:nvSpPr>
          <p:cNvPr id="68" name="Text 66"/>
          <p:cNvSpPr/>
          <p:nvPr/>
        </p:nvSpPr>
        <p:spPr>
          <a:xfrm>
            <a:off x="3063240" y="3767048"/>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Water to Semiconductors</a:t>
            </a:r>
            <a:endParaRPr lang="en-US" sz="750" dirty="0"/>
          </a:p>
        </p:txBody>
      </p:sp>
      <p:sp>
        <p:nvSpPr>
          <p:cNvPr id="69" name="Text 67"/>
          <p:cNvSpPr/>
          <p:nvPr/>
        </p:nvSpPr>
        <p:spPr>
          <a:xfrm>
            <a:off x="3063240" y="3968496"/>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Chemicals, pharma, food, textiles, electronics</a:t>
            </a:r>
            <a:endParaRPr lang="en-US" sz="650" dirty="0"/>
          </a:p>
        </p:txBody>
      </p:sp>
      <p:sp>
        <p:nvSpPr>
          <p:cNvPr id="70" name="Shape 68"/>
          <p:cNvSpPr/>
          <p:nvPr/>
        </p:nvSpPr>
        <p:spPr>
          <a:xfrm>
            <a:off x="320040" y="4206240"/>
            <a:ext cx="1993392" cy="347472"/>
          </a:xfrm>
          <a:prstGeom prst="rect">
            <a:avLst/>
          </a:prstGeom>
          <a:solidFill>
            <a:srgbClr val="FBF0FA"/>
          </a:solidFill>
          <a:ln w="12700">
            <a:solidFill>
              <a:srgbClr val="EDD8F4"/>
            </a:solidFill>
            <a:prstDash val="solid"/>
          </a:ln>
        </p:spPr>
        <p:txBody>
          <a:bodyPr tIns="18288" bIns="18288"/>
          <a:lstStyle/>
          <a:p>
            <a:endParaRPr dirty="0"/>
          </a:p>
        </p:txBody>
      </p:sp>
      <p:sp>
        <p:nvSpPr>
          <p:cNvPr id="71" name="Text 69"/>
          <p:cNvSpPr/>
          <p:nvPr/>
        </p:nvSpPr>
        <p:spPr>
          <a:xfrm>
            <a:off x="374904" y="4206240"/>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Made in India</a:t>
            </a:r>
            <a:endParaRPr lang="en-US" sz="700" dirty="0"/>
          </a:p>
        </p:txBody>
      </p:sp>
      <p:sp>
        <p:nvSpPr>
          <p:cNvPr id="72" name="Text 70"/>
          <p:cNvSpPr/>
          <p:nvPr/>
        </p:nvSpPr>
        <p:spPr>
          <a:xfrm>
            <a:off x="978408" y="4178388"/>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Built for the World</a:t>
            </a:r>
            <a:endParaRPr lang="en-US" sz="750" dirty="0"/>
          </a:p>
        </p:txBody>
      </p:sp>
      <p:sp>
        <p:nvSpPr>
          <p:cNvPr id="73" name="Text 71"/>
          <p:cNvSpPr/>
          <p:nvPr/>
        </p:nvSpPr>
        <p:spPr>
          <a:xfrm>
            <a:off x="978408" y="4356626"/>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Domestic deployment plus export ambitions</a:t>
            </a:r>
            <a:endParaRPr lang="en-US" sz="650" dirty="0"/>
          </a:p>
        </p:txBody>
      </p:sp>
      <p:sp>
        <p:nvSpPr>
          <p:cNvPr id="74" name="Shape 72"/>
          <p:cNvSpPr/>
          <p:nvPr/>
        </p:nvSpPr>
        <p:spPr>
          <a:xfrm>
            <a:off x="2404872" y="4206240"/>
            <a:ext cx="1993392" cy="347472"/>
          </a:xfrm>
          <a:prstGeom prst="rect">
            <a:avLst/>
          </a:prstGeom>
          <a:solidFill>
            <a:srgbClr val="FBF0FA"/>
          </a:solidFill>
          <a:ln w="12700">
            <a:solidFill>
              <a:srgbClr val="EDD8F4"/>
            </a:solidFill>
            <a:prstDash val="solid"/>
          </a:ln>
        </p:spPr>
        <p:txBody>
          <a:bodyPr tIns="18288" bIns="18288"/>
          <a:lstStyle/>
          <a:p>
            <a:endParaRPr dirty="0"/>
          </a:p>
        </p:txBody>
      </p:sp>
      <p:sp>
        <p:nvSpPr>
          <p:cNvPr id="75" name="Text 73"/>
          <p:cNvSpPr/>
          <p:nvPr/>
        </p:nvSpPr>
        <p:spPr>
          <a:xfrm>
            <a:off x="2459736" y="4206240"/>
            <a:ext cx="658368" cy="347472"/>
          </a:xfrm>
          <a:prstGeom prst="rect">
            <a:avLst/>
          </a:prstGeom>
          <a:noFill/>
          <a:ln/>
        </p:spPr>
        <p:txBody>
          <a:bodyPr wrap="square" lIns="0" tIns="0" rIns="0" bIns="0" rtlCol="0" anchor="ctr"/>
          <a:lstStyle/>
          <a:p>
            <a:pPr marL="0" indent="0">
              <a:buNone/>
            </a:pPr>
            <a:endParaRPr lang="en-US" sz="700" dirty="0"/>
          </a:p>
        </p:txBody>
      </p:sp>
      <p:sp>
        <p:nvSpPr>
          <p:cNvPr id="76" name="Text 74"/>
          <p:cNvSpPr/>
          <p:nvPr/>
        </p:nvSpPr>
        <p:spPr>
          <a:xfrm>
            <a:off x="3063240" y="4164462"/>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R&amp;D + Manufacturing</a:t>
            </a:r>
            <a:endParaRPr lang="en-US" sz="750" dirty="0"/>
          </a:p>
        </p:txBody>
      </p:sp>
      <p:sp>
        <p:nvSpPr>
          <p:cNvPr id="77" name="Text 75"/>
          <p:cNvSpPr/>
          <p:nvPr/>
        </p:nvSpPr>
        <p:spPr>
          <a:xfrm>
            <a:off x="3063240" y="4361268"/>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Casting, QC &amp; performance testing on-site at Sayakha</a:t>
            </a:r>
            <a:endParaRPr lang="en-US" sz="650" dirty="0"/>
          </a:p>
        </p:txBody>
      </p:sp>
      <p:sp>
        <p:nvSpPr>
          <p:cNvPr id="78" name="Shape 76"/>
          <p:cNvSpPr/>
          <p:nvPr/>
        </p:nvSpPr>
        <p:spPr>
          <a:xfrm>
            <a:off x="4681728" y="1709928"/>
            <a:ext cx="4297680" cy="3136392"/>
          </a:xfrm>
          <a:prstGeom prst="rect">
            <a:avLst/>
          </a:prstGeom>
          <a:solidFill>
            <a:srgbClr val="EDF9F8"/>
          </a:solidFill>
          <a:ln w="12700">
            <a:solidFill>
              <a:srgbClr val="B8E8E4"/>
            </a:solidFill>
            <a:prstDash val="solid"/>
          </a:ln>
        </p:spPr>
        <p:txBody>
          <a:bodyPr tIns="18288" bIns="18288"/>
          <a:lstStyle/>
          <a:p>
            <a:endParaRPr dirty="0"/>
          </a:p>
        </p:txBody>
      </p:sp>
      <p:sp>
        <p:nvSpPr>
          <p:cNvPr id="79" name="Shape 77"/>
          <p:cNvSpPr/>
          <p:nvPr/>
        </p:nvSpPr>
        <p:spPr>
          <a:xfrm>
            <a:off x="4681728" y="1709928"/>
            <a:ext cx="50292" cy="3136392"/>
          </a:xfrm>
          <a:prstGeom prst="rect">
            <a:avLst/>
          </a:prstGeom>
          <a:solidFill>
            <a:srgbClr val="00A99D"/>
          </a:solidFill>
          <a:ln w="12700">
            <a:solidFill>
              <a:srgbClr val="00A99D"/>
            </a:solidFill>
            <a:prstDash val="solid"/>
          </a:ln>
        </p:spPr>
        <p:txBody>
          <a:bodyPr tIns="18288" bIns="18288"/>
          <a:lstStyle/>
          <a:p>
            <a:endParaRPr dirty="0"/>
          </a:p>
        </p:txBody>
      </p:sp>
      <p:sp>
        <p:nvSpPr>
          <p:cNvPr id="80" name="Text 78"/>
          <p:cNvSpPr/>
          <p:nvPr/>
        </p:nvSpPr>
        <p:spPr>
          <a:xfrm>
            <a:off x="4837176" y="1773936"/>
            <a:ext cx="4023360" cy="256032"/>
          </a:xfrm>
          <a:prstGeom prst="rect">
            <a:avLst/>
          </a:prstGeom>
          <a:noFill/>
          <a:ln/>
        </p:spPr>
        <p:txBody>
          <a:bodyPr wrap="square" lIns="0" tIns="0" rIns="0" bIns="0" rtlCol="0" anchor="ctr"/>
          <a:lstStyle/>
          <a:p>
            <a:pPr marL="0" indent="0">
              <a:buNone/>
            </a:pPr>
            <a:r>
              <a:rPr lang="en-US" sz="900" b="1" kern="0" spc="80" dirty="0">
                <a:solidFill>
                  <a:srgbClr val="00A99D"/>
                </a:solidFill>
                <a:latin typeface="Calibri" pitchFamily="34" charset="0"/>
                <a:ea typeface="Calibri" pitchFamily="34" charset="-122"/>
                <a:cs typeface="Calibri" pitchFamily="34" charset="-120"/>
              </a:rPr>
              <a:t>TARGET APPLICATIONS  —  4 END-MARKETS</a:t>
            </a:r>
            <a:endParaRPr lang="en-US" sz="900" dirty="0"/>
          </a:p>
        </p:txBody>
      </p:sp>
      <p:sp>
        <p:nvSpPr>
          <p:cNvPr id="81" name="Shape 79"/>
          <p:cNvSpPr/>
          <p:nvPr/>
        </p:nvSpPr>
        <p:spPr>
          <a:xfrm>
            <a:off x="4828032" y="2084832"/>
            <a:ext cx="4005072" cy="694944"/>
          </a:xfrm>
          <a:prstGeom prst="rect">
            <a:avLst/>
          </a:prstGeom>
          <a:solidFill>
            <a:srgbClr val="FFFFFF"/>
          </a:solidFill>
          <a:ln w="12700">
            <a:solidFill>
              <a:srgbClr val="C8E8E4"/>
            </a:solidFill>
            <a:prstDash val="solid"/>
          </a:ln>
        </p:spPr>
        <p:txBody>
          <a:bodyPr tIns="18288" bIns="18288"/>
          <a:lstStyle/>
          <a:p>
            <a:endParaRPr dirty="0"/>
          </a:p>
        </p:txBody>
      </p:sp>
      <p:sp>
        <p:nvSpPr>
          <p:cNvPr id="82" name="Shape 80"/>
          <p:cNvSpPr/>
          <p:nvPr/>
        </p:nvSpPr>
        <p:spPr>
          <a:xfrm>
            <a:off x="4828032" y="2084832"/>
            <a:ext cx="45720" cy="694944"/>
          </a:xfrm>
          <a:prstGeom prst="rect">
            <a:avLst/>
          </a:prstGeom>
          <a:solidFill>
            <a:srgbClr val="CC0066"/>
          </a:solidFill>
          <a:ln w="12700">
            <a:solidFill>
              <a:srgbClr val="CC0066"/>
            </a:solidFill>
            <a:prstDash val="solid"/>
          </a:ln>
        </p:spPr>
        <p:txBody>
          <a:bodyPr tIns="18288" bIns="18288"/>
          <a:lstStyle/>
          <a:p>
            <a:endParaRPr dirty="0"/>
          </a:p>
        </p:txBody>
      </p:sp>
      <p:sp>
        <p:nvSpPr>
          <p:cNvPr id="83" name="Text 81"/>
          <p:cNvSpPr/>
          <p:nvPr/>
        </p:nvSpPr>
        <p:spPr>
          <a:xfrm>
            <a:off x="4919472" y="2112264"/>
            <a:ext cx="2011680" cy="201168"/>
          </a:xfrm>
          <a:prstGeom prst="rect">
            <a:avLst/>
          </a:prstGeom>
          <a:noFill/>
          <a:ln/>
        </p:spPr>
        <p:txBody>
          <a:bodyPr wrap="square" lIns="0" tIns="0" rIns="0" bIns="0" rtlCol="0" anchor="ctr"/>
          <a:lstStyle/>
          <a:p>
            <a:pPr marL="0" indent="0">
              <a:buNone/>
            </a:pPr>
            <a:r>
              <a:rPr lang="en-US" sz="950" b="1" dirty="0">
                <a:solidFill>
                  <a:srgbClr val="2D1B2E"/>
                </a:solidFill>
                <a:latin typeface="Calibri" pitchFamily="34" charset="0"/>
                <a:ea typeface="Calibri" pitchFamily="34" charset="-122"/>
                <a:cs typeface="Calibri" pitchFamily="34" charset="-120"/>
              </a:rPr>
              <a:t>Water &amp; Wastewater</a:t>
            </a:r>
            <a:endParaRPr lang="en-US" sz="950" dirty="0"/>
          </a:p>
        </p:txBody>
      </p:sp>
      <p:sp>
        <p:nvSpPr>
          <p:cNvPr id="84" name="Text 82"/>
          <p:cNvSpPr/>
          <p:nvPr/>
        </p:nvSpPr>
        <p:spPr>
          <a:xfrm>
            <a:off x="4919472" y="2304288"/>
            <a:ext cx="2011680" cy="182880"/>
          </a:xfrm>
          <a:prstGeom prst="rect">
            <a:avLst/>
          </a:prstGeom>
          <a:noFill/>
          <a:ln/>
        </p:spPr>
        <p:txBody>
          <a:bodyPr wrap="square" lIns="0" tIns="0" rIns="0" bIns="0" rtlCol="0" anchor="ctr"/>
          <a:lstStyle/>
          <a:p>
            <a:pPr marL="0" indent="0">
              <a:buNone/>
            </a:pPr>
            <a:r>
              <a:rPr lang="en-US" sz="780" b="1" dirty="0">
                <a:solidFill>
                  <a:srgbClr val="CC0066"/>
                </a:solidFill>
                <a:latin typeface="Calibri" pitchFamily="34" charset="0"/>
                <a:ea typeface="Calibri" pitchFamily="34" charset="-122"/>
                <a:cs typeface="Calibri" pitchFamily="34" charset="-120"/>
              </a:rPr>
              <a:t>ETP · STP  |  Municipal &amp; Industrial</a:t>
            </a:r>
            <a:endParaRPr lang="en-US" sz="750" dirty="0"/>
          </a:p>
        </p:txBody>
      </p:sp>
      <p:sp>
        <p:nvSpPr>
          <p:cNvPr id="85" name="Text 83"/>
          <p:cNvSpPr/>
          <p:nvPr/>
        </p:nvSpPr>
        <p:spPr>
          <a:xfrm>
            <a:off x="4919472" y="2487168"/>
            <a:ext cx="3767328" cy="128016"/>
          </a:xfrm>
          <a:prstGeom prst="rect">
            <a:avLst/>
          </a:prstGeom>
          <a:noFill/>
          <a:ln/>
        </p:spPr>
        <p:txBody>
          <a:bodyPr wrap="square" lIns="0" tIns="0" rIns="0" bIns="0" rtlCol="0" anchor="ctr"/>
          <a:lstStyle/>
          <a:p>
            <a:pPr marL="0" indent="0">
              <a:buNone/>
            </a:pPr>
            <a:r>
              <a:rPr lang="en-US" sz="730" dirty="0">
                <a:solidFill>
                  <a:srgbClr val="4A3550"/>
                </a:solidFill>
                <a:latin typeface="Calibri" pitchFamily="34" charset="0"/>
                <a:ea typeface="Calibri" pitchFamily="34" charset="-122"/>
                <a:cs typeface="Calibri" pitchFamily="34" charset="-120"/>
              </a:rPr>
              <a:t>Zero liquid discharge &amp; industrial water-reuse systems</a:t>
            </a:r>
            <a:endParaRPr lang="en-US" sz="680" dirty="0"/>
          </a:p>
        </p:txBody>
      </p:sp>
      <p:sp>
        <p:nvSpPr>
          <p:cNvPr id="86" name="Text 84"/>
          <p:cNvSpPr/>
          <p:nvPr/>
        </p:nvSpPr>
        <p:spPr>
          <a:xfrm>
            <a:off x="4919472" y="2615184"/>
            <a:ext cx="3767328" cy="128016"/>
          </a:xfrm>
          <a:prstGeom prst="rect">
            <a:avLst/>
          </a:prstGeom>
          <a:noFill/>
          <a:ln/>
        </p:spPr>
        <p:txBody>
          <a:bodyPr wrap="square" lIns="0" tIns="0" rIns="0" bIns="0" rtlCol="0" anchor="ctr"/>
          <a:lstStyle/>
          <a:p>
            <a:pPr marL="0" indent="0">
              <a:buNone/>
            </a:pPr>
            <a:r>
              <a:rPr lang="en-US" sz="730" dirty="0">
                <a:solidFill>
                  <a:srgbClr val="4A3550"/>
                </a:solidFill>
                <a:latin typeface="Calibri" pitchFamily="34" charset="0"/>
                <a:ea typeface="Calibri" pitchFamily="34" charset="-122"/>
                <a:cs typeface="Calibri" pitchFamily="34" charset="-120"/>
              </a:rPr>
              <a:t>Core focus segment; largest addressable opportunity for ADIMEM</a:t>
            </a:r>
            <a:endParaRPr lang="en-US" sz="680" dirty="0"/>
          </a:p>
        </p:txBody>
      </p:sp>
      <p:sp>
        <p:nvSpPr>
          <p:cNvPr id="87" name="Shape 85"/>
          <p:cNvSpPr/>
          <p:nvPr/>
        </p:nvSpPr>
        <p:spPr>
          <a:xfrm>
            <a:off x="4828032" y="2825496"/>
            <a:ext cx="4005072" cy="694944"/>
          </a:xfrm>
          <a:prstGeom prst="rect">
            <a:avLst/>
          </a:prstGeom>
          <a:solidFill>
            <a:srgbClr val="EDF9F8"/>
          </a:solidFill>
          <a:ln w="12700">
            <a:solidFill>
              <a:srgbClr val="C8E8E4"/>
            </a:solidFill>
            <a:prstDash val="solid"/>
          </a:ln>
        </p:spPr>
        <p:txBody>
          <a:bodyPr tIns="18288" bIns="18288"/>
          <a:lstStyle/>
          <a:p>
            <a:endParaRPr dirty="0"/>
          </a:p>
        </p:txBody>
      </p:sp>
      <p:sp>
        <p:nvSpPr>
          <p:cNvPr id="88" name="Shape 86"/>
          <p:cNvSpPr/>
          <p:nvPr/>
        </p:nvSpPr>
        <p:spPr>
          <a:xfrm>
            <a:off x="4828032" y="2825496"/>
            <a:ext cx="45720" cy="694944"/>
          </a:xfrm>
          <a:prstGeom prst="rect">
            <a:avLst/>
          </a:prstGeom>
          <a:solidFill>
            <a:srgbClr val="00A99D"/>
          </a:solidFill>
          <a:ln w="12700">
            <a:solidFill>
              <a:srgbClr val="00A99D"/>
            </a:solidFill>
            <a:prstDash val="solid"/>
          </a:ln>
        </p:spPr>
        <p:txBody>
          <a:bodyPr tIns="18288" bIns="18288"/>
          <a:lstStyle/>
          <a:p>
            <a:endParaRPr dirty="0"/>
          </a:p>
        </p:txBody>
      </p:sp>
      <p:sp>
        <p:nvSpPr>
          <p:cNvPr id="89" name="Text 87"/>
          <p:cNvSpPr/>
          <p:nvPr/>
        </p:nvSpPr>
        <p:spPr>
          <a:xfrm>
            <a:off x="4919472" y="2852928"/>
            <a:ext cx="2011680" cy="201168"/>
          </a:xfrm>
          <a:prstGeom prst="rect">
            <a:avLst/>
          </a:prstGeom>
          <a:noFill/>
          <a:ln/>
        </p:spPr>
        <p:txBody>
          <a:bodyPr wrap="square" lIns="0" tIns="0" rIns="0" bIns="0" rtlCol="0" anchor="ctr"/>
          <a:lstStyle/>
          <a:p>
            <a:pPr marL="0" indent="0">
              <a:buNone/>
            </a:pPr>
            <a:r>
              <a:rPr lang="en-US" sz="950" b="1" dirty="0">
                <a:solidFill>
                  <a:srgbClr val="2D1B2E"/>
                </a:solidFill>
                <a:latin typeface="Calibri" pitchFamily="34" charset="0"/>
                <a:ea typeface="Calibri" pitchFamily="34" charset="-122"/>
                <a:cs typeface="Calibri" pitchFamily="34" charset="-120"/>
              </a:rPr>
              <a:t>Chemicals &amp; Pharma</a:t>
            </a:r>
            <a:endParaRPr lang="en-US" sz="950" dirty="0"/>
          </a:p>
        </p:txBody>
      </p:sp>
      <p:sp>
        <p:nvSpPr>
          <p:cNvPr id="90" name="Text 88"/>
          <p:cNvSpPr/>
          <p:nvPr/>
        </p:nvSpPr>
        <p:spPr>
          <a:xfrm>
            <a:off x="4919472" y="3044952"/>
            <a:ext cx="2011680" cy="182880"/>
          </a:xfrm>
          <a:prstGeom prst="rect">
            <a:avLst/>
          </a:prstGeom>
          <a:noFill/>
          <a:ln/>
        </p:spPr>
        <p:txBody>
          <a:bodyPr wrap="square" lIns="0" tIns="0" rIns="0" bIns="0" rtlCol="0" anchor="ctr"/>
          <a:lstStyle/>
          <a:p>
            <a:pPr marL="0" indent="0">
              <a:buNone/>
            </a:pPr>
            <a:r>
              <a:rPr lang="en-US" sz="780" b="1" dirty="0">
                <a:solidFill>
                  <a:srgbClr val="00A99D"/>
                </a:solidFill>
                <a:latin typeface="Calibri" pitchFamily="34" charset="0"/>
                <a:ea typeface="Calibri" pitchFamily="34" charset="-122"/>
                <a:cs typeface="Calibri" pitchFamily="34" charset="-120"/>
              </a:rPr>
              <a:t>Process &amp; Purification  |  High Purity</a:t>
            </a:r>
            <a:endParaRPr lang="en-US" sz="750" dirty="0"/>
          </a:p>
        </p:txBody>
      </p:sp>
      <p:sp>
        <p:nvSpPr>
          <p:cNvPr id="91" name="Text 89"/>
          <p:cNvSpPr/>
          <p:nvPr/>
        </p:nvSpPr>
        <p:spPr>
          <a:xfrm>
            <a:off x="4919472" y="3227832"/>
            <a:ext cx="3767328" cy="128016"/>
          </a:xfrm>
          <a:prstGeom prst="rect">
            <a:avLst/>
          </a:prstGeom>
          <a:noFill/>
          <a:ln/>
        </p:spPr>
        <p:txBody>
          <a:bodyPr wrap="square" lIns="0" tIns="0" rIns="0" bIns="0" rtlCol="0" anchor="ctr"/>
          <a:lstStyle/>
          <a:p>
            <a:pPr marL="0" indent="0">
              <a:buNone/>
            </a:pPr>
            <a:r>
              <a:rPr lang="en-US" sz="730" dirty="0">
                <a:solidFill>
                  <a:srgbClr val="4A3550"/>
                </a:solidFill>
                <a:latin typeface="Calibri" pitchFamily="34" charset="0"/>
                <a:ea typeface="Calibri" pitchFamily="34" charset="-122"/>
                <a:cs typeface="Calibri" pitchFamily="34" charset="-120"/>
              </a:rPr>
              <a:t>Process water treatment &amp; solvent/product recovery</a:t>
            </a:r>
            <a:endParaRPr lang="en-US" sz="680" dirty="0"/>
          </a:p>
        </p:txBody>
      </p:sp>
      <p:sp>
        <p:nvSpPr>
          <p:cNvPr id="92" name="Text 90"/>
          <p:cNvSpPr/>
          <p:nvPr/>
        </p:nvSpPr>
        <p:spPr>
          <a:xfrm>
            <a:off x="4919472" y="3355848"/>
            <a:ext cx="3767328" cy="128016"/>
          </a:xfrm>
          <a:prstGeom prst="rect">
            <a:avLst/>
          </a:prstGeom>
          <a:noFill/>
          <a:ln/>
        </p:spPr>
        <p:txBody>
          <a:bodyPr wrap="square" lIns="0" tIns="0" rIns="0" bIns="0" rtlCol="0" anchor="ctr"/>
          <a:lstStyle/>
          <a:p>
            <a:pPr marL="0" indent="0">
              <a:buNone/>
            </a:pPr>
            <a:r>
              <a:rPr lang="en-US" sz="730" dirty="0">
                <a:solidFill>
                  <a:srgbClr val="4A3550"/>
                </a:solidFill>
                <a:latin typeface="Calibri" pitchFamily="34" charset="0"/>
                <a:ea typeface="Calibri" pitchFamily="34" charset="-122"/>
                <a:cs typeface="Calibri" pitchFamily="34" charset="-120"/>
              </a:rPr>
              <a:t>Natural adjacency to Vipul's existing chemicals customer base</a:t>
            </a:r>
            <a:endParaRPr lang="en-US" sz="680" dirty="0"/>
          </a:p>
        </p:txBody>
      </p:sp>
      <p:sp>
        <p:nvSpPr>
          <p:cNvPr id="93" name="Shape 91"/>
          <p:cNvSpPr/>
          <p:nvPr/>
        </p:nvSpPr>
        <p:spPr>
          <a:xfrm>
            <a:off x="4828032" y="3566160"/>
            <a:ext cx="4005072" cy="694944"/>
          </a:xfrm>
          <a:prstGeom prst="rect">
            <a:avLst/>
          </a:prstGeom>
          <a:solidFill>
            <a:srgbClr val="FFFFFF"/>
          </a:solidFill>
          <a:ln w="12700">
            <a:solidFill>
              <a:srgbClr val="C8E8E4"/>
            </a:solidFill>
            <a:prstDash val="solid"/>
          </a:ln>
        </p:spPr>
        <p:txBody>
          <a:bodyPr tIns="18288" bIns="18288"/>
          <a:lstStyle/>
          <a:p>
            <a:endParaRPr dirty="0"/>
          </a:p>
        </p:txBody>
      </p:sp>
      <p:sp>
        <p:nvSpPr>
          <p:cNvPr id="94" name="Shape 92"/>
          <p:cNvSpPr/>
          <p:nvPr/>
        </p:nvSpPr>
        <p:spPr>
          <a:xfrm>
            <a:off x="4828032" y="3566160"/>
            <a:ext cx="45720" cy="694944"/>
          </a:xfrm>
          <a:prstGeom prst="rect">
            <a:avLst/>
          </a:prstGeom>
          <a:solidFill>
            <a:srgbClr val="CC0066"/>
          </a:solidFill>
          <a:ln w="12700">
            <a:solidFill>
              <a:srgbClr val="CC0066"/>
            </a:solidFill>
            <a:prstDash val="solid"/>
          </a:ln>
        </p:spPr>
        <p:txBody>
          <a:bodyPr tIns="18288" bIns="18288"/>
          <a:lstStyle/>
          <a:p>
            <a:endParaRPr dirty="0"/>
          </a:p>
        </p:txBody>
      </p:sp>
      <p:sp>
        <p:nvSpPr>
          <p:cNvPr id="95" name="Text 93"/>
          <p:cNvSpPr/>
          <p:nvPr/>
        </p:nvSpPr>
        <p:spPr>
          <a:xfrm>
            <a:off x="4919472" y="3593592"/>
            <a:ext cx="2011680" cy="201168"/>
          </a:xfrm>
          <a:prstGeom prst="rect">
            <a:avLst/>
          </a:prstGeom>
          <a:noFill/>
          <a:ln/>
        </p:spPr>
        <p:txBody>
          <a:bodyPr wrap="square" lIns="0" tIns="0" rIns="0" bIns="0" rtlCol="0" anchor="ctr"/>
          <a:lstStyle/>
          <a:p>
            <a:pPr marL="0" indent="0">
              <a:buNone/>
            </a:pPr>
            <a:r>
              <a:rPr lang="en-US" sz="950" b="1" dirty="0">
                <a:solidFill>
                  <a:srgbClr val="2D1B2E"/>
                </a:solidFill>
                <a:latin typeface="Calibri" pitchFamily="34" charset="0"/>
                <a:ea typeface="Calibri" pitchFamily="34" charset="-122"/>
                <a:cs typeface="Calibri" pitchFamily="34" charset="-120"/>
              </a:rPr>
              <a:t>Food, Beverage &amp; Dairy</a:t>
            </a:r>
            <a:endParaRPr lang="en-US" sz="950" dirty="0"/>
          </a:p>
        </p:txBody>
      </p:sp>
      <p:sp>
        <p:nvSpPr>
          <p:cNvPr id="96" name="Text 94"/>
          <p:cNvSpPr/>
          <p:nvPr/>
        </p:nvSpPr>
        <p:spPr>
          <a:xfrm>
            <a:off x="4919472" y="3785616"/>
            <a:ext cx="2011680" cy="182880"/>
          </a:xfrm>
          <a:prstGeom prst="rect">
            <a:avLst/>
          </a:prstGeom>
          <a:noFill/>
          <a:ln/>
        </p:spPr>
        <p:txBody>
          <a:bodyPr wrap="square" lIns="0" tIns="0" rIns="0" bIns="0" rtlCol="0" anchor="ctr"/>
          <a:lstStyle/>
          <a:p>
            <a:pPr marL="0" indent="0">
              <a:buNone/>
            </a:pPr>
            <a:r>
              <a:rPr lang="en-US" sz="780" b="1" dirty="0">
                <a:solidFill>
                  <a:srgbClr val="CC0066"/>
                </a:solidFill>
                <a:latin typeface="Calibri" pitchFamily="34" charset="0"/>
                <a:ea typeface="Calibri" pitchFamily="34" charset="-122"/>
                <a:cs typeface="Calibri" pitchFamily="34" charset="-120"/>
              </a:rPr>
              <a:t>Concentration &amp; Hygiene  |  UF / MBR</a:t>
            </a:r>
            <a:endParaRPr lang="en-US" sz="750" dirty="0"/>
          </a:p>
        </p:txBody>
      </p:sp>
      <p:sp>
        <p:nvSpPr>
          <p:cNvPr id="97" name="Text 95"/>
          <p:cNvSpPr/>
          <p:nvPr/>
        </p:nvSpPr>
        <p:spPr>
          <a:xfrm>
            <a:off x="4919472" y="3968496"/>
            <a:ext cx="3767328" cy="128016"/>
          </a:xfrm>
          <a:prstGeom prst="rect">
            <a:avLst/>
          </a:prstGeom>
          <a:noFill/>
          <a:ln/>
        </p:spPr>
        <p:txBody>
          <a:bodyPr wrap="square" lIns="0" tIns="0" rIns="0" bIns="0" rtlCol="0" anchor="ctr"/>
          <a:lstStyle/>
          <a:p>
            <a:pPr marL="0" indent="0">
              <a:buNone/>
            </a:pPr>
            <a:r>
              <a:rPr lang="en-US" sz="730" dirty="0">
                <a:solidFill>
                  <a:srgbClr val="4A3550"/>
                </a:solidFill>
                <a:latin typeface="Calibri" pitchFamily="34" charset="0"/>
                <a:ea typeface="Calibri" pitchFamily="34" charset="-122"/>
                <a:cs typeface="Calibri" pitchFamily="34" charset="-120"/>
              </a:rPr>
              <a:t>Hygienic filtration &amp; concentration duties</a:t>
            </a:r>
            <a:endParaRPr lang="en-US" sz="680" dirty="0"/>
          </a:p>
        </p:txBody>
      </p:sp>
      <p:sp>
        <p:nvSpPr>
          <p:cNvPr id="98" name="Text 96"/>
          <p:cNvSpPr/>
          <p:nvPr/>
        </p:nvSpPr>
        <p:spPr>
          <a:xfrm>
            <a:off x="4919472" y="4096512"/>
            <a:ext cx="3767328" cy="128016"/>
          </a:xfrm>
          <a:prstGeom prst="rect">
            <a:avLst/>
          </a:prstGeom>
          <a:noFill/>
          <a:ln/>
        </p:spPr>
        <p:txBody>
          <a:bodyPr wrap="square" lIns="0" tIns="0" rIns="0" bIns="0" rtlCol="0" anchor="ctr"/>
          <a:lstStyle/>
          <a:p>
            <a:pPr marL="0" indent="0">
              <a:buNone/>
            </a:pPr>
            <a:r>
              <a:rPr lang="en-US" sz="730" dirty="0">
                <a:solidFill>
                  <a:srgbClr val="4A3550"/>
                </a:solidFill>
                <a:latin typeface="Calibri" pitchFamily="34" charset="0"/>
                <a:ea typeface="Calibri" pitchFamily="34" charset="-122"/>
                <a:cs typeface="Calibri" pitchFamily="34" charset="-120"/>
              </a:rPr>
              <a:t>Applications for UF and membrane bioreactor formats</a:t>
            </a:r>
            <a:endParaRPr lang="en-US" sz="680" dirty="0"/>
          </a:p>
        </p:txBody>
      </p:sp>
      <p:sp>
        <p:nvSpPr>
          <p:cNvPr id="99" name="Shape 97"/>
          <p:cNvSpPr/>
          <p:nvPr/>
        </p:nvSpPr>
        <p:spPr>
          <a:xfrm>
            <a:off x="4828032" y="4306824"/>
            <a:ext cx="4005072" cy="694944"/>
          </a:xfrm>
          <a:prstGeom prst="rect">
            <a:avLst/>
          </a:prstGeom>
          <a:solidFill>
            <a:srgbClr val="EDF9F8"/>
          </a:solidFill>
          <a:ln w="12700">
            <a:solidFill>
              <a:srgbClr val="C8E8E4"/>
            </a:solidFill>
            <a:prstDash val="solid"/>
          </a:ln>
        </p:spPr>
        <p:txBody>
          <a:bodyPr tIns="18288" bIns="18288"/>
          <a:lstStyle/>
          <a:p>
            <a:endParaRPr dirty="0"/>
          </a:p>
        </p:txBody>
      </p:sp>
      <p:sp>
        <p:nvSpPr>
          <p:cNvPr id="100" name="Shape 98"/>
          <p:cNvSpPr/>
          <p:nvPr/>
        </p:nvSpPr>
        <p:spPr>
          <a:xfrm>
            <a:off x="4828032" y="4306824"/>
            <a:ext cx="45720" cy="694944"/>
          </a:xfrm>
          <a:prstGeom prst="rect">
            <a:avLst/>
          </a:prstGeom>
          <a:solidFill>
            <a:srgbClr val="CC0066"/>
          </a:solidFill>
          <a:ln w="12700">
            <a:solidFill>
              <a:srgbClr val="CC0066"/>
            </a:solidFill>
            <a:prstDash val="solid"/>
          </a:ln>
        </p:spPr>
        <p:txBody>
          <a:bodyPr tIns="18288" bIns="18288"/>
          <a:lstStyle/>
          <a:p>
            <a:endParaRPr dirty="0"/>
          </a:p>
        </p:txBody>
      </p:sp>
      <p:sp>
        <p:nvSpPr>
          <p:cNvPr id="101" name="Text 99"/>
          <p:cNvSpPr/>
          <p:nvPr/>
        </p:nvSpPr>
        <p:spPr>
          <a:xfrm>
            <a:off x="4919472" y="4334256"/>
            <a:ext cx="2011680" cy="201168"/>
          </a:xfrm>
          <a:prstGeom prst="rect">
            <a:avLst/>
          </a:prstGeom>
          <a:noFill/>
          <a:ln/>
        </p:spPr>
        <p:txBody>
          <a:bodyPr wrap="square" lIns="0" tIns="0" rIns="0" bIns="0" rtlCol="0" anchor="ctr"/>
          <a:lstStyle/>
          <a:p>
            <a:pPr marL="0" indent="0">
              <a:buNone/>
            </a:pPr>
            <a:r>
              <a:rPr lang="en-US" sz="950" b="1" dirty="0">
                <a:solidFill>
                  <a:srgbClr val="2D1B2E"/>
                </a:solidFill>
                <a:latin typeface="Calibri" pitchFamily="34" charset="0"/>
                <a:ea typeface="Calibri" pitchFamily="34" charset="-122"/>
                <a:cs typeface="Calibri" pitchFamily="34" charset="-120"/>
              </a:rPr>
              <a:t>Electronics, Solar &amp; Batteries</a:t>
            </a:r>
            <a:endParaRPr lang="en-US" sz="950" dirty="0"/>
          </a:p>
        </p:txBody>
      </p:sp>
      <p:sp>
        <p:nvSpPr>
          <p:cNvPr id="102" name="Text 100"/>
          <p:cNvSpPr/>
          <p:nvPr/>
        </p:nvSpPr>
        <p:spPr>
          <a:xfrm>
            <a:off x="4919472" y="4526280"/>
            <a:ext cx="2011680" cy="182880"/>
          </a:xfrm>
          <a:prstGeom prst="rect">
            <a:avLst/>
          </a:prstGeom>
          <a:noFill/>
          <a:ln/>
        </p:spPr>
        <p:txBody>
          <a:bodyPr wrap="square" lIns="0" tIns="0" rIns="0" bIns="0" rtlCol="0" anchor="ctr"/>
          <a:lstStyle/>
          <a:p>
            <a:pPr marL="0" indent="0">
              <a:buNone/>
            </a:pPr>
            <a:r>
              <a:rPr lang="en-US" sz="780" b="1" dirty="0">
                <a:solidFill>
                  <a:srgbClr val="CC0066"/>
                </a:solidFill>
                <a:latin typeface="Calibri" pitchFamily="34" charset="0"/>
                <a:ea typeface="Calibri" pitchFamily="34" charset="-122"/>
                <a:cs typeface="Calibri" pitchFamily="34" charset="-120"/>
              </a:rPr>
              <a:t>Ultra-Pure Water  |  Emerging</a:t>
            </a:r>
            <a:endParaRPr lang="en-US" sz="750" dirty="0"/>
          </a:p>
        </p:txBody>
      </p:sp>
      <p:sp>
        <p:nvSpPr>
          <p:cNvPr id="103" name="Text 101"/>
          <p:cNvSpPr/>
          <p:nvPr/>
        </p:nvSpPr>
        <p:spPr>
          <a:xfrm>
            <a:off x="4919472" y="4709160"/>
            <a:ext cx="3767328" cy="128016"/>
          </a:xfrm>
          <a:prstGeom prst="rect">
            <a:avLst/>
          </a:prstGeom>
          <a:noFill/>
          <a:ln/>
        </p:spPr>
        <p:txBody>
          <a:bodyPr wrap="square" lIns="0" tIns="0" rIns="0" bIns="0" rtlCol="0" anchor="ctr"/>
          <a:lstStyle/>
          <a:p>
            <a:pPr marL="0" indent="0">
              <a:buNone/>
            </a:pPr>
            <a:r>
              <a:rPr lang="en-US" sz="730" dirty="0">
                <a:solidFill>
                  <a:srgbClr val="4A3550"/>
                </a:solidFill>
                <a:latin typeface="Calibri" pitchFamily="34" charset="0"/>
                <a:ea typeface="Calibri" pitchFamily="34" charset="-122"/>
                <a:cs typeface="Calibri" pitchFamily="34" charset="-120"/>
              </a:rPr>
              <a:t>High-growth segment aligned with India's electronics &amp; battery manufacturing push</a:t>
            </a:r>
            <a:endParaRPr lang="en-US" sz="680" dirty="0"/>
          </a:p>
        </p:txBody>
      </p:sp>
      <p:sp>
        <p:nvSpPr>
          <p:cNvPr id="104" name="Text 102"/>
          <p:cNvSpPr/>
          <p:nvPr/>
        </p:nvSpPr>
        <p:spPr>
          <a:xfrm>
            <a:off x="4919472" y="4837176"/>
            <a:ext cx="3767328" cy="128016"/>
          </a:xfrm>
          <a:prstGeom prst="rect">
            <a:avLst/>
          </a:prstGeom>
          <a:noFill/>
          <a:ln/>
        </p:spPr>
        <p:txBody>
          <a:bodyPr wrap="square" lIns="0" tIns="0" rIns="0" bIns="0" rtlCol="0" anchor="ctr"/>
          <a:lstStyle/>
          <a:p>
            <a:pPr marL="0" indent="0">
              <a:buNone/>
            </a:pPr>
            <a:r>
              <a:rPr lang="en-US" sz="730" dirty="0">
                <a:solidFill>
                  <a:srgbClr val="4A3550"/>
                </a:solidFill>
                <a:latin typeface="Calibri" pitchFamily="34" charset="0"/>
                <a:ea typeface="Calibri" pitchFamily="34" charset="-122"/>
                <a:cs typeface="Calibri" pitchFamily="34" charset="-120"/>
              </a:rPr>
              <a:t>Long-term optionality beyond the initial water-treatment focus</a:t>
            </a:r>
            <a:endParaRPr lang="en-US" sz="680" dirty="0"/>
          </a:p>
        </p:txBody>
      </p:sp>
      <p:sp>
        <p:nvSpPr>
          <p:cNvPr id="105" name="Shape 103"/>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106" name="Text 104"/>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107" name="Text 105"/>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21 / 27</a:t>
            </a:r>
            <a:endParaRPr lang="en-US" sz="700" dirty="0">
              <a:solidFill>
                <a:schemeClr val="bg1"/>
              </a:solidFill>
            </a:endParaRPr>
          </a:p>
        </p:txBody>
      </p:sp>
      <p:pic>
        <p:nvPicPr>
          <p:cNvPr id="111" name="Picture 110">
            <a:extLst>
              <a:ext uri="{FF2B5EF4-FFF2-40B4-BE49-F238E27FC236}">
                <a16:creationId xmlns:a16="http://schemas.microsoft.com/office/drawing/2014/main" id="{89D66418-A9DE-FEA8-B92C-30D0DF68AA54}"/>
              </a:ext>
            </a:extLst>
          </p:cNvPr>
          <p:cNvPicPr>
            <a:picLocks noChangeAspect="1"/>
          </p:cNvPicPr>
          <p:nvPr/>
        </p:nvPicPr>
        <p:blipFill>
          <a:blip r:embed="rId2"/>
          <a:stretch>
            <a:fillRect/>
          </a:stretch>
        </p:blipFill>
        <p:spPr>
          <a:xfrm>
            <a:off x="6133891" y="79010"/>
            <a:ext cx="1393353" cy="51535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2D1B2E"/>
          </a:solidFill>
          <a:ln w="12700">
            <a:solidFill>
              <a:srgbClr val="2D1B2E"/>
            </a:solidFill>
            <a:prstDash val="solid"/>
          </a:ln>
        </p:spPr>
        <p:txBody>
          <a:bodyPr tIns="18288" bIns="18288"/>
          <a:lstStyle/>
          <a:p>
            <a:endParaRPr dirty="0"/>
          </a:p>
        </p:txBody>
      </p:sp>
      <p:sp>
        <p:nvSpPr>
          <p:cNvPr id="3" name="Shape 1"/>
          <p:cNvSpPr/>
          <p:nvPr/>
        </p:nvSpPr>
        <p:spPr>
          <a:xfrm>
            <a:off x="0" y="0"/>
            <a:ext cx="50292" cy="658368"/>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p:cNvSpPr/>
          <p:nvPr/>
        </p:nvSpPr>
        <p:spPr>
          <a:xfrm>
            <a:off x="164592" y="64008"/>
            <a:ext cx="6858000" cy="530352"/>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Water Solutions — Strategic Rationale &amp; Market Opportunity</a:t>
            </a:r>
            <a:endParaRPr lang="en-US" sz="1800" dirty="0"/>
          </a:p>
        </p:txBody>
      </p:sp>
      <p:sp>
        <p:nvSpPr>
          <p:cNvPr id="5" name="Shape 3"/>
          <p:cNvSpPr/>
          <p:nvPr/>
        </p:nvSpPr>
        <p:spPr>
          <a:xfrm>
            <a:off x="7818120" y="128016"/>
            <a:ext cx="1188720" cy="384048"/>
          </a:xfrm>
          <a:prstGeom prst="rect">
            <a:avLst/>
          </a:prstGeom>
          <a:solidFill>
            <a:srgbClr val="CC0066"/>
          </a:solidFill>
          <a:ln w="12700">
            <a:solidFill>
              <a:srgbClr val="CC0066"/>
            </a:solidFill>
            <a:prstDash val="solid"/>
          </a:ln>
        </p:spPr>
        <p:txBody>
          <a:bodyPr tIns="18288" bIns="18288"/>
          <a:lstStyle/>
          <a:p>
            <a:endParaRPr dirty="0"/>
          </a:p>
        </p:txBody>
      </p:sp>
      <p:sp>
        <p:nvSpPr>
          <p:cNvPr id="6" name="Text 4"/>
          <p:cNvSpPr/>
          <p:nvPr/>
        </p:nvSpPr>
        <p:spPr>
          <a:xfrm>
            <a:off x="7818120" y="128016"/>
            <a:ext cx="1188720" cy="384048"/>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WATER SOLUTIONS</a:t>
            </a:r>
            <a:endParaRPr lang="en-US" sz="900" dirty="0"/>
          </a:p>
        </p:txBody>
      </p:sp>
      <p:sp>
        <p:nvSpPr>
          <p:cNvPr id="7" name="Shape 5"/>
          <p:cNvSpPr/>
          <p:nvPr/>
        </p:nvSpPr>
        <p:spPr>
          <a:xfrm>
            <a:off x="164592" y="804672"/>
            <a:ext cx="4315968" cy="4041648"/>
          </a:xfrm>
          <a:prstGeom prst="rect">
            <a:avLst/>
          </a:prstGeom>
          <a:solidFill>
            <a:srgbClr val="F9F0FB"/>
          </a:solidFill>
          <a:ln w="12700">
            <a:solidFill>
              <a:srgbClr val="E8D0F0"/>
            </a:solidFill>
            <a:prstDash val="solid"/>
          </a:ln>
        </p:spPr>
        <p:txBody>
          <a:bodyPr tIns="18288" bIns="18288"/>
          <a:lstStyle/>
          <a:p>
            <a:endParaRPr dirty="0"/>
          </a:p>
        </p:txBody>
      </p:sp>
      <p:sp>
        <p:nvSpPr>
          <p:cNvPr id="8" name="Shape 6"/>
          <p:cNvSpPr/>
          <p:nvPr/>
        </p:nvSpPr>
        <p:spPr>
          <a:xfrm>
            <a:off x="164592" y="804672"/>
            <a:ext cx="50292" cy="4041648"/>
          </a:xfrm>
          <a:prstGeom prst="rect">
            <a:avLst/>
          </a:prstGeom>
          <a:solidFill>
            <a:srgbClr val="CC0066"/>
          </a:solidFill>
          <a:ln w="12700">
            <a:solidFill>
              <a:srgbClr val="CC0066"/>
            </a:solidFill>
            <a:prstDash val="solid"/>
          </a:ln>
        </p:spPr>
        <p:txBody>
          <a:bodyPr tIns="18288" bIns="18288"/>
          <a:lstStyle/>
          <a:p>
            <a:endParaRPr dirty="0"/>
          </a:p>
        </p:txBody>
      </p:sp>
      <p:sp>
        <p:nvSpPr>
          <p:cNvPr id="9" name="Text 7"/>
          <p:cNvSpPr/>
          <p:nvPr/>
        </p:nvSpPr>
        <p:spPr>
          <a:xfrm>
            <a:off x="320040" y="877824"/>
            <a:ext cx="4023360" cy="274320"/>
          </a:xfrm>
          <a:prstGeom prst="rect">
            <a:avLst/>
          </a:prstGeom>
          <a:noFill/>
          <a:ln/>
        </p:spPr>
        <p:txBody>
          <a:bodyPr wrap="square" lIns="0" tIns="0" rIns="0" bIns="0" rtlCol="0" anchor="ctr"/>
          <a:lstStyle/>
          <a:p>
            <a:pPr marL="0" indent="0">
              <a:buNone/>
            </a:pPr>
            <a:r>
              <a:rPr lang="en-US" sz="950" b="1" kern="0" spc="100" dirty="0">
                <a:solidFill>
                  <a:srgbClr val="CC0066"/>
                </a:solidFill>
                <a:latin typeface="Calibri" pitchFamily="34" charset="0"/>
                <a:ea typeface="Calibri" pitchFamily="34" charset="-122"/>
                <a:cs typeface="Calibri" pitchFamily="34" charset="-120"/>
              </a:rPr>
              <a:t>WHY VIPUL ORGANICS IN MEMBRANES</a:t>
            </a:r>
            <a:endParaRPr lang="en-US" sz="950" dirty="0"/>
          </a:p>
        </p:txBody>
      </p:sp>
      <p:sp>
        <p:nvSpPr>
          <p:cNvPr id="10" name="Shape 8"/>
          <p:cNvSpPr/>
          <p:nvPr/>
        </p:nvSpPr>
        <p:spPr>
          <a:xfrm>
            <a:off x="292608" y="1307592"/>
            <a:ext cx="274320" cy="274320"/>
          </a:xfrm>
          <a:prstGeom prst="ellipse">
            <a:avLst/>
          </a:prstGeom>
          <a:solidFill>
            <a:srgbClr val="CC0066"/>
          </a:solidFill>
          <a:ln w="12700">
            <a:solidFill>
              <a:srgbClr val="CC0066"/>
            </a:solidFill>
            <a:prstDash val="solid"/>
          </a:ln>
        </p:spPr>
        <p:txBody>
          <a:bodyPr tIns="18288" bIns="18288"/>
          <a:lstStyle/>
          <a:p>
            <a:endParaRPr dirty="0"/>
          </a:p>
        </p:txBody>
      </p:sp>
      <p:sp>
        <p:nvSpPr>
          <p:cNvPr id="11" name="Text 9"/>
          <p:cNvSpPr/>
          <p:nvPr/>
        </p:nvSpPr>
        <p:spPr>
          <a:xfrm>
            <a:off x="292608" y="1307592"/>
            <a:ext cx="274320" cy="274320"/>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1</a:t>
            </a:r>
            <a:endParaRPr lang="en-US" sz="900" dirty="0"/>
          </a:p>
        </p:txBody>
      </p:sp>
      <p:sp>
        <p:nvSpPr>
          <p:cNvPr id="12" name="Text 10"/>
          <p:cNvSpPr/>
          <p:nvPr/>
        </p:nvSpPr>
        <p:spPr>
          <a:xfrm>
            <a:off x="676656" y="1261872"/>
            <a:ext cx="3611880"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First-Mover: In-House Manufacturing</a:t>
            </a:r>
            <a:endParaRPr lang="en-US" sz="1000" dirty="0"/>
          </a:p>
        </p:txBody>
      </p:sp>
      <p:sp>
        <p:nvSpPr>
          <p:cNvPr id="13" name="Text 11"/>
          <p:cNvSpPr/>
          <p:nvPr/>
        </p:nvSpPr>
        <p:spPr>
          <a:xfrm>
            <a:off x="676656" y="1554480"/>
            <a:ext cx="3611880" cy="457200"/>
          </a:xfrm>
          <a:prstGeom prst="rect">
            <a:avLst/>
          </a:prstGeom>
          <a:noFill/>
          <a:ln/>
        </p:spPr>
        <p:txBody>
          <a:bodyPr wrap="square" lIns="0" tIns="0" rIns="0" bIns="0" rtlCol="0" anchor="ctr"/>
          <a:lstStyle/>
          <a:p>
            <a:pPr marL="0" indent="0">
              <a:lnSpc>
                <a:spcPct val="130000"/>
              </a:lnSpc>
              <a:buNone/>
            </a:pPr>
            <a:r>
              <a:rPr lang="en-US" sz="900" dirty="0">
                <a:solidFill>
                  <a:srgbClr val="4A3550"/>
                </a:solidFill>
                <a:latin typeface="Calibri" pitchFamily="34" charset="0"/>
                <a:ea typeface="Calibri" pitchFamily="34" charset="-122"/>
                <a:cs typeface="Calibri" pitchFamily="34" charset="-120"/>
              </a:rPr>
              <a:t>ADIMEM is positioned as India's first fully in-house membrane manufacturer with casting, rolling, potting &amp; testing under one roof</a:t>
            </a:r>
            <a:endParaRPr lang="en-US" sz="900" dirty="0"/>
          </a:p>
        </p:txBody>
      </p:sp>
      <p:sp>
        <p:nvSpPr>
          <p:cNvPr id="14" name="Shape 12"/>
          <p:cNvSpPr/>
          <p:nvPr/>
        </p:nvSpPr>
        <p:spPr>
          <a:xfrm>
            <a:off x="292608" y="2176272"/>
            <a:ext cx="274320" cy="274320"/>
          </a:xfrm>
          <a:prstGeom prst="ellipse">
            <a:avLst/>
          </a:prstGeom>
          <a:solidFill>
            <a:srgbClr val="CC0066"/>
          </a:solidFill>
          <a:ln w="12700">
            <a:solidFill>
              <a:srgbClr val="CC0066"/>
            </a:solidFill>
            <a:prstDash val="solid"/>
          </a:ln>
        </p:spPr>
        <p:txBody>
          <a:bodyPr tIns="18288" bIns="18288"/>
          <a:lstStyle/>
          <a:p>
            <a:endParaRPr dirty="0"/>
          </a:p>
        </p:txBody>
      </p:sp>
      <p:sp>
        <p:nvSpPr>
          <p:cNvPr id="15" name="Text 13"/>
          <p:cNvSpPr/>
          <p:nvPr/>
        </p:nvSpPr>
        <p:spPr>
          <a:xfrm>
            <a:off x="292608" y="2176272"/>
            <a:ext cx="274320" cy="274320"/>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2</a:t>
            </a:r>
            <a:endParaRPr lang="en-US" sz="900" dirty="0"/>
          </a:p>
        </p:txBody>
      </p:sp>
      <p:sp>
        <p:nvSpPr>
          <p:cNvPr id="16" name="Text 14"/>
          <p:cNvSpPr/>
          <p:nvPr/>
        </p:nvSpPr>
        <p:spPr>
          <a:xfrm>
            <a:off x="676656" y="2130552"/>
            <a:ext cx="3611880"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Leverages Sayakha Integration</a:t>
            </a:r>
            <a:endParaRPr lang="en-US" sz="1000" dirty="0"/>
          </a:p>
        </p:txBody>
      </p:sp>
      <p:sp>
        <p:nvSpPr>
          <p:cNvPr id="17" name="Text 15"/>
          <p:cNvSpPr/>
          <p:nvPr/>
        </p:nvSpPr>
        <p:spPr>
          <a:xfrm>
            <a:off x="676656" y="2423160"/>
            <a:ext cx="3611880" cy="457200"/>
          </a:xfrm>
          <a:prstGeom prst="rect">
            <a:avLst/>
          </a:prstGeom>
          <a:noFill/>
          <a:ln/>
        </p:spPr>
        <p:txBody>
          <a:bodyPr wrap="square" lIns="0" tIns="0" rIns="0" bIns="0" rtlCol="0" anchor="ctr"/>
          <a:lstStyle/>
          <a:p>
            <a:pPr marL="0" indent="0">
              <a:lnSpc>
                <a:spcPct val="130000"/>
              </a:lnSpc>
              <a:buNone/>
            </a:pPr>
            <a:r>
              <a:rPr lang="en-US" sz="900" dirty="0">
                <a:solidFill>
                  <a:srgbClr val="4A3550"/>
                </a:solidFill>
                <a:latin typeface="Calibri" pitchFamily="34" charset="0"/>
                <a:ea typeface="Calibri" pitchFamily="34" charset="-122"/>
                <a:cs typeface="Calibri" pitchFamily="34" charset="-120"/>
              </a:rPr>
              <a:t>Co-located with the new Gujarat greenfield site with shared infrastructure, utilities &amp; logistics with the pigments business</a:t>
            </a:r>
            <a:endParaRPr lang="en-US" sz="900" dirty="0"/>
          </a:p>
        </p:txBody>
      </p:sp>
      <p:sp>
        <p:nvSpPr>
          <p:cNvPr id="18" name="Shape 16"/>
          <p:cNvSpPr/>
          <p:nvPr/>
        </p:nvSpPr>
        <p:spPr>
          <a:xfrm>
            <a:off x="292608" y="3044952"/>
            <a:ext cx="274320" cy="274320"/>
          </a:xfrm>
          <a:prstGeom prst="ellipse">
            <a:avLst/>
          </a:prstGeom>
          <a:solidFill>
            <a:srgbClr val="CC0066"/>
          </a:solidFill>
          <a:ln w="12700">
            <a:solidFill>
              <a:srgbClr val="CC0066"/>
            </a:solidFill>
            <a:prstDash val="solid"/>
          </a:ln>
        </p:spPr>
        <p:txBody>
          <a:bodyPr tIns="18288" bIns="18288"/>
          <a:lstStyle/>
          <a:p>
            <a:endParaRPr dirty="0"/>
          </a:p>
        </p:txBody>
      </p:sp>
      <p:sp>
        <p:nvSpPr>
          <p:cNvPr id="19" name="Text 17"/>
          <p:cNvSpPr/>
          <p:nvPr/>
        </p:nvSpPr>
        <p:spPr>
          <a:xfrm>
            <a:off x="292608" y="3044952"/>
            <a:ext cx="274320" cy="274320"/>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3</a:t>
            </a:r>
            <a:endParaRPr lang="en-US" sz="900" dirty="0"/>
          </a:p>
        </p:txBody>
      </p:sp>
      <p:sp>
        <p:nvSpPr>
          <p:cNvPr id="20" name="Text 18"/>
          <p:cNvSpPr/>
          <p:nvPr/>
        </p:nvSpPr>
        <p:spPr>
          <a:xfrm>
            <a:off x="676656" y="2999232"/>
            <a:ext cx="3611880"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Specialised Leadership</a:t>
            </a:r>
            <a:endParaRPr lang="en-US" sz="1000" dirty="0"/>
          </a:p>
        </p:txBody>
      </p:sp>
      <p:sp>
        <p:nvSpPr>
          <p:cNvPr id="21" name="Text 19"/>
          <p:cNvSpPr/>
          <p:nvPr/>
        </p:nvSpPr>
        <p:spPr>
          <a:xfrm>
            <a:off x="676656" y="3291840"/>
            <a:ext cx="3611880" cy="457200"/>
          </a:xfrm>
          <a:prstGeom prst="rect">
            <a:avLst/>
          </a:prstGeom>
          <a:noFill/>
          <a:ln/>
        </p:spPr>
        <p:txBody>
          <a:bodyPr wrap="square" lIns="0" tIns="0" rIns="0" bIns="0" rtlCol="0" anchor="ctr"/>
          <a:lstStyle/>
          <a:p>
            <a:pPr marL="0" indent="0">
              <a:lnSpc>
                <a:spcPct val="130000"/>
              </a:lnSpc>
              <a:buNone/>
            </a:pPr>
            <a:r>
              <a:rPr lang="en-US" sz="900" b="1" dirty="0">
                <a:solidFill>
                  <a:srgbClr val="4A3550"/>
                </a:solidFill>
                <a:latin typeface="Calibri" pitchFamily="34" charset="0"/>
                <a:ea typeface="Calibri" pitchFamily="34" charset="-122"/>
                <a:cs typeface="Calibri" pitchFamily="34" charset="-120"/>
              </a:rPr>
              <a:t>Led by Dr. Vatsal Shah (PhD, Membrane Technology, Imperial College London); third-generation, technically qualified leadership</a:t>
            </a:r>
            <a:endParaRPr lang="en-US" sz="900" b="1" dirty="0"/>
          </a:p>
        </p:txBody>
      </p:sp>
      <p:sp>
        <p:nvSpPr>
          <p:cNvPr id="22" name="Shape 20"/>
          <p:cNvSpPr/>
          <p:nvPr/>
        </p:nvSpPr>
        <p:spPr>
          <a:xfrm>
            <a:off x="292608" y="3913632"/>
            <a:ext cx="274320" cy="274320"/>
          </a:xfrm>
          <a:prstGeom prst="ellipse">
            <a:avLst/>
          </a:prstGeom>
          <a:solidFill>
            <a:srgbClr val="CC0066"/>
          </a:solidFill>
          <a:ln w="12700">
            <a:solidFill>
              <a:srgbClr val="CC0066"/>
            </a:solidFill>
            <a:prstDash val="solid"/>
          </a:ln>
        </p:spPr>
        <p:txBody>
          <a:bodyPr tIns="18288" bIns="18288"/>
          <a:lstStyle/>
          <a:p>
            <a:endParaRPr dirty="0"/>
          </a:p>
        </p:txBody>
      </p:sp>
      <p:sp>
        <p:nvSpPr>
          <p:cNvPr id="23" name="Text 21"/>
          <p:cNvSpPr/>
          <p:nvPr/>
        </p:nvSpPr>
        <p:spPr>
          <a:xfrm>
            <a:off x="292608" y="3913632"/>
            <a:ext cx="274320" cy="274320"/>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4</a:t>
            </a:r>
            <a:endParaRPr lang="en-US" sz="900" dirty="0"/>
          </a:p>
        </p:txBody>
      </p:sp>
      <p:sp>
        <p:nvSpPr>
          <p:cNvPr id="24" name="Text 22"/>
          <p:cNvSpPr/>
          <p:nvPr/>
        </p:nvSpPr>
        <p:spPr>
          <a:xfrm>
            <a:off x="676656" y="3867912"/>
            <a:ext cx="3611880"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Diversification Beyond Core</a:t>
            </a:r>
            <a:endParaRPr lang="en-US" sz="1000" dirty="0"/>
          </a:p>
        </p:txBody>
      </p:sp>
      <p:sp>
        <p:nvSpPr>
          <p:cNvPr id="25" name="Text 23"/>
          <p:cNvSpPr/>
          <p:nvPr/>
        </p:nvSpPr>
        <p:spPr>
          <a:xfrm>
            <a:off x="676656" y="4160520"/>
            <a:ext cx="3611880" cy="457200"/>
          </a:xfrm>
          <a:prstGeom prst="rect">
            <a:avLst/>
          </a:prstGeom>
          <a:noFill/>
          <a:ln/>
        </p:spPr>
        <p:txBody>
          <a:bodyPr wrap="square" lIns="0" tIns="0" rIns="0" bIns="0" rtlCol="0" anchor="ctr"/>
          <a:lstStyle/>
          <a:p>
            <a:pPr marL="0" indent="0">
              <a:lnSpc>
                <a:spcPct val="130000"/>
              </a:lnSpc>
              <a:buNone/>
            </a:pPr>
            <a:r>
              <a:rPr lang="en-US" sz="900" dirty="0">
                <a:solidFill>
                  <a:srgbClr val="4A3550"/>
                </a:solidFill>
                <a:latin typeface="Calibri" pitchFamily="34" charset="0"/>
                <a:ea typeface="Calibri" pitchFamily="34" charset="-122"/>
                <a:cs typeface="Calibri" pitchFamily="34" charset="-120"/>
              </a:rPr>
              <a:t>Adds a structurally faster-growing, technology-driven revenue stream alongside the core dyes &amp; pigments business</a:t>
            </a:r>
            <a:endParaRPr lang="en-US" sz="900" dirty="0"/>
          </a:p>
        </p:txBody>
      </p:sp>
      <p:sp>
        <p:nvSpPr>
          <p:cNvPr id="26" name="Shape 24"/>
          <p:cNvSpPr/>
          <p:nvPr/>
        </p:nvSpPr>
        <p:spPr>
          <a:xfrm>
            <a:off x="4663440" y="804672"/>
            <a:ext cx="4315968" cy="4041648"/>
          </a:xfrm>
          <a:prstGeom prst="rect">
            <a:avLst/>
          </a:prstGeom>
          <a:solidFill>
            <a:srgbClr val="F9F0FB"/>
          </a:solidFill>
          <a:ln w="12700">
            <a:solidFill>
              <a:srgbClr val="E8D0F0"/>
            </a:solidFill>
            <a:prstDash val="solid"/>
          </a:ln>
        </p:spPr>
        <p:txBody>
          <a:bodyPr tIns="18288" bIns="18288"/>
          <a:lstStyle/>
          <a:p>
            <a:endParaRPr dirty="0"/>
          </a:p>
        </p:txBody>
      </p:sp>
      <p:sp>
        <p:nvSpPr>
          <p:cNvPr id="27" name="Shape 25"/>
          <p:cNvSpPr/>
          <p:nvPr/>
        </p:nvSpPr>
        <p:spPr>
          <a:xfrm>
            <a:off x="4663440" y="804672"/>
            <a:ext cx="50292" cy="4041648"/>
          </a:xfrm>
          <a:prstGeom prst="rect">
            <a:avLst/>
          </a:prstGeom>
          <a:solidFill>
            <a:srgbClr val="00A99D"/>
          </a:solidFill>
          <a:ln w="12700">
            <a:solidFill>
              <a:srgbClr val="00A99D"/>
            </a:solidFill>
            <a:prstDash val="solid"/>
          </a:ln>
        </p:spPr>
        <p:txBody>
          <a:bodyPr tIns="18288" bIns="18288"/>
          <a:lstStyle/>
          <a:p>
            <a:endParaRPr dirty="0"/>
          </a:p>
        </p:txBody>
      </p:sp>
      <p:sp>
        <p:nvSpPr>
          <p:cNvPr id="28" name="Text 26"/>
          <p:cNvSpPr/>
          <p:nvPr/>
        </p:nvSpPr>
        <p:spPr>
          <a:xfrm>
            <a:off x="4818888" y="877824"/>
            <a:ext cx="4023360" cy="274320"/>
          </a:xfrm>
          <a:prstGeom prst="rect">
            <a:avLst/>
          </a:prstGeom>
          <a:noFill/>
          <a:ln/>
        </p:spPr>
        <p:txBody>
          <a:bodyPr wrap="square" lIns="0" tIns="0" rIns="0" bIns="0" rtlCol="0" anchor="ctr"/>
          <a:lstStyle/>
          <a:p>
            <a:pPr marL="0" indent="0">
              <a:buNone/>
            </a:pPr>
            <a:r>
              <a:rPr lang="en-US" sz="950" b="1" kern="0" spc="100" dirty="0">
                <a:solidFill>
                  <a:srgbClr val="00A99D"/>
                </a:solidFill>
                <a:latin typeface="Calibri" pitchFamily="34" charset="0"/>
                <a:ea typeface="Calibri" pitchFamily="34" charset="-122"/>
                <a:cs typeface="Calibri" pitchFamily="34" charset="-120"/>
              </a:rPr>
              <a:t>MARKET OPPORTUNITY</a:t>
            </a:r>
            <a:endParaRPr lang="en-US" sz="950" dirty="0"/>
          </a:p>
        </p:txBody>
      </p:sp>
      <p:sp>
        <p:nvSpPr>
          <p:cNvPr id="29" name="Shape 27"/>
          <p:cNvSpPr/>
          <p:nvPr/>
        </p:nvSpPr>
        <p:spPr>
          <a:xfrm>
            <a:off x="4791456" y="1261872"/>
            <a:ext cx="4041648" cy="749808"/>
          </a:xfrm>
          <a:prstGeom prst="rect">
            <a:avLst/>
          </a:prstGeom>
          <a:solidFill>
            <a:srgbClr val="F5EEF8"/>
          </a:solidFill>
          <a:ln w="12700">
            <a:solidFill>
              <a:srgbClr val="D8B4E8"/>
            </a:solidFill>
            <a:prstDash val="solid"/>
          </a:ln>
        </p:spPr>
        <p:txBody>
          <a:bodyPr tIns="18288" bIns="18288"/>
          <a:lstStyle/>
          <a:p>
            <a:endParaRPr dirty="0"/>
          </a:p>
        </p:txBody>
      </p:sp>
      <p:sp>
        <p:nvSpPr>
          <p:cNvPr id="30" name="Shape 28"/>
          <p:cNvSpPr/>
          <p:nvPr/>
        </p:nvSpPr>
        <p:spPr>
          <a:xfrm>
            <a:off x="4809744" y="1353312"/>
            <a:ext cx="457200" cy="457200"/>
          </a:xfrm>
          <a:prstGeom prst="ellipse">
            <a:avLst/>
          </a:prstGeom>
          <a:solidFill>
            <a:srgbClr val="CC0066"/>
          </a:solidFill>
          <a:ln w="12700">
            <a:solidFill>
              <a:srgbClr val="CC0066"/>
            </a:solidFill>
            <a:prstDash val="solid"/>
          </a:ln>
        </p:spPr>
        <p:txBody>
          <a:bodyPr tIns="18288" bIns="18288"/>
          <a:lstStyle/>
          <a:p>
            <a:endParaRPr dirty="0"/>
          </a:p>
        </p:txBody>
      </p:sp>
      <p:pic>
        <p:nvPicPr>
          <p:cNvPr id="31" name="Image 0" descr="preencoded.png"/>
          <p:cNvPicPr>
            <a:picLocks noChangeAspect="1"/>
          </p:cNvPicPr>
          <p:nvPr/>
        </p:nvPicPr>
        <p:blipFill>
          <a:blip r:embed="rId2"/>
          <a:stretch>
            <a:fillRect/>
          </a:stretch>
        </p:blipFill>
        <p:spPr>
          <a:xfrm>
            <a:off x="4864608" y="1408176"/>
            <a:ext cx="347472" cy="347472"/>
          </a:xfrm>
          <a:prstGeom prst="rect">
            <a:avLst/>
          </a:prstGeom>
        </p:spPr>
      </p:pic>
      <p:sp>
        <p:nvSpPr>
          <p:cNvPr id="32" name="Text 29"/>
          <p:cNvSpPr/>
          <p:nvPr/>
        </p:nvSpPr>
        <p:spPr>
          <a:xfrm>
            <a:off x="5303520" y="1316736"/>
            <a:ext cx="3438144"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Large &amp; Growing Market</a:t>
            </a:r>
            <a:endParaRPr lang="en-US" sz="1000" dirty="0"/>
          </a:p>
        </p:txBody>
      </p:sp>
      <p:sp>
        <p:nvSpPr>
          <p:cNvPr id="33" name="Text 30"/>
          <p:cNvSpPr/>
          <p:nvPr/>
        </p:nvSpPr>
        <p:spPr>
          <a:xfrm>
            <a:off x="5303520" y="1609344"/>
            <a:ext cx="3438144" cy="347472"/>
          </a:xfrm>
          <a:prstGeom prst="rect">
            <a:avLst/>
          </a:prstGeom>
          <a:noFill/>
          <a:ln/>
        </p:spPr>
        <p:txBody>
          <a:bodyPr wrap="square" lIns="0" tIns="0" rIns="0" bIns="0" rtlCol="0" anchor="ctr"/>
          <a:lstStyle/>
          <a:p>
            <a:pPr marL="0" indent="0">
              <a:lnSpc>
                <a:spcPct val="130000"/>
              </a:lnSpc>
              <a:buNone/>
            </a:pPr>
            <a:r>
              <a:rPr lang="en-US" sz="900" dirty="0">
                <a:solidFill>
                  <a:srgbClr val="4A3550"/>
                </a:solidFill>
                <a:latin typeface="Calibri" pitchFamily="34" charset="0"/>
                <a:ea typeface="Calibri" pitchFamily="34" charset="-122"/>
                <a:cs typeface="Calibri" pitchFamily="34" charset="-120"/>
              </a:rPr>
              <a:t>Global water-treatment membrane market ~USD 8.2B (2023), projected to reach ~USD 18.8B by 2033 (~8.7% CAGR)</a:t>
            </a:r>
            <a:endParaRPr lang="en-US" sz="900" dirty="0"/>
          </a:p>
        </p:txBody>
      </p:sp>
      <p:sp>
        <p:nvSpPr>
          <p:cNvPr id="34" name="Shape 31"/>
          <p:cNvSpPr/>
          <p:nvPr/>
        </p:nvSpPr>
        <p:spPr>
          <a:xfrm>
            <a:off x="4791456" y="2130552"/>
            <a:ext cx="4041648" cy="749808"/>
          </a:xfrm>
          <a:prstGeom prst="rect">
            <a:avLst/>
          </a:prstGeom>
          <a:solidFill>
            <a:srgbClr val="F5EEF8"/>
          </a:solidFill>
          <a:ln w="12700">
            <a:solidFill>
              <a:srgbClr val="D8B4E8"/>
            </a:solidFill>
            <a:prstDash val="solid"/>
          </a:ln>
        </p:spPr>
        <p:txBody>
          <a:bodyPr tIns="18288" bIns="18288"/>
          <a:lstStyle/>
          <a:p>
            <a:endParaRPr dirty="0"/>
          </a:p>
        </p:txBody>
      </p:sp>
      <p:sp>
        <p:nvSpPr>
          <p:cNvPr id="35" name="Shape 32"/>
          <p:cNvSpPr/>
          <p:nvPr/>
        </p:nvSpPr>
        <p:spPr>
          <a:xfrm>
            <a:off x="4809744" y="2221992"/>
            <a:ext cx="457200" cy="457200"/>
          </a:xfrm>
          <a:prstGeom prst="ellipse">
            <a:avLst/>
          </a:prstGeom>
          <a:solidFill>
            <a:srgbClr val="00A99D"/>
          </a:solidFill>
          <a:ln w="12700">
            <a:solidFill>
              <a:srgbClr val="00A99D"/>
            </a:solidFill>
            <a:prstDash val="solid"/>
          </a:ln>
        </p:spPr>
        <p:txBody>
          <a:bodyPr tIns="18288" bIns="18288"/>
          <a:lstStyle/>
          <a:p>
            <a:endParaRPr dirty="0"/>
          </a:p>
        </p:txBody>
      </p:sp>
      <p:pic>
        <p:nvPicPr>
          <p:cNvPr id="36" name="Image 1" descr="preencoded.png"/>
          <p:cNvPicPr>
            <a:picLocks noChangeAspect="1"/>
          </p:cNvPicPr>
          <p:nvPr/>
        </p:nvPicPr>
        <p:blipFill>
          <a:blip r:embed="rId3"/>
          <a:stretch>
            <a:fillRect/>
          </a:stretch>
        </p:blipFill>
        <p:spPr>
          <a:xfrm>
            <a:off x="4864608" y="2276856"/>
            <a:ext cx="347472" cy="347472"/>
          </a:xfrm>
          <a:prstGeom prst="rect">
            <a:avLst/>
          </a:prstGeom>
        </p:spPr>
      </p:pic>
      <p:sp>
        <p:nvSpPr>
          <p:cNvPr id="37" name="Text 33"/>
          <p:cNvSpPr/>
          <p:nvPr/>
        </p:nvSpPr>
        <p:spPr>
          <a:xfrm>
            <a:off x="5303520" y="2185416"/>
            <a:ext cx="3438144"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India Tailwinds</a:t>
            </a:r>
            <a:endParaRPr lang="en-US" sz="1000" dirty="0"/>
          </a:p>
        </p:txBody>
      </p:sp>
      <p:sp>
        <p:nvSpPr>
          <p:cNvPr id="38" name="Text 34"/>
          <p:cNvSpPr/>
          <p:nvPr/>
        </p:nvSpPr>
        <p:spPr>
          <a:xfrm>
            <a:off x="5303520" y="2478024"/>
            <a:ext cx="3438144" cy="347472"/>
          </a:xfrm>
          <a:prstGeom prst="rect">
            <a:avLst/>
          </a:prstGeom>
          <a:noFill/>
          <a:ln/>
        </p:spPr>
        <p:txBody>
          <a:bodyPr wrap="square" lIns="0" tIns="0" rIns="0" bIns="0" rtlCol="0" anchor="ctr"/>
          <a:lstStyle/>
          <a:p>
            <a:pPr marL="0" indent="0">
              <a:lnSpc>
                <a:spcPct val="130000"/>
              </a:lnSpc>
              <a:buNone/>
            </a:pPr>
            <a:r>
              <a:rPr lang="en-US" sz="900" dirty="0">
                <a:solidFill>
                  <a:srgbClr val="4A3550"/>
                </a:solidFill>
                <a:latin typeface="Calibri" pitchFamily="34" charset="0"/>
                <a:ea typeface="Calibri" pitchFamily="34" charset="-122"/>
                <a:cs typeface="Calibri" pitchFamily="34" charset="-120"/>
              </a:rPr>
              <a:t>India's water &amp; wastewater treatment market is expanding at a double-digit CAGR, driven by ZLD mandates &amp; tightening water-scarcity regulation</a:t>
            </a:r>
            <a:endParaRPr lang="en-US" sz="900" dirty="0"/>
          </a:p>
        </p:txBody>
      </p:sp>
      <p:sp>
        <p:nvSpPr>
          <p:cNvPr id="39" name="Shape 35"/>
          <p:cNvSpPr/>
          <p:nvPr/>
        </p:nvSpPr>
        <p:spPr>
          <a:xfrm>
            <a:off x="4791456" y="2999232"/>
            <a:ext cx="4041648" cy="749808"/>
          </a:xfrm>
          <a:prstGeom prst="rect">
            <a:avLst/>
          </a:prstGeom>
          <a:solidFill>
            <a:srgbClr val="F5EEF8"/>
          </a:solidFill>
          <a:ln w="12700">
            <a:solidFill>
              <a:srgbClr val="D8B4E8"/>
            </a:solidFill>
            <a:prstDash val="solid"/>
          </a:ln>
        </p:spPr>
        <p:txBody>
          <a:bodyPr tIns="18288" bIns="18288"/>
          <a:lstStyle/>
          <a:p>
            <a:endParaRPr dirty="0"/>
          </a:p>
        </p:txBody>
      </p:sp>
      <p:sp>
        <p:nvSpPr>
          <p:cNvPr id="40" name="Shape 36"/>
          <p:cNvSpPr/>
          <p:nvPr/>
        </p:nvSpPr>
        <p:spPr>
          <a:xfrm>
            <a:off x="4809744" y="3090672"/>
            <a:ext cx="457200" cy="457200"/>
          </a:xfrm>
          <a:prstGeom prst="ellipse">
            <a:avLst/>
          </a:prstGeom>
          <a:solidFill>
            <a:srgbClr val="CC0066"/>
          </a:solidFill>
          <a:ln w="12700">
            <a:solidFill>
              <a:srgbClr val="CC0066"/>
            </a:solidFill>
            <a:prstDash val="solid"/>
          </a:ln>
        </p:spPr>
        <p:txBody>
          <a:bodyPr tIns="18288" bIns="18288"/>
          <a:lstStyle/>
          <a:p>
            <a:endParaRPr dirty="0"/>
          </a:p>
        </p:txBody>
      </p:sp>
      <p:pic>
        <p:nvPicPr>
          <p:cNvPr id="41" name="Image 2" descr="preencoded.png"/>
          <p:cNvPicPr>
            <a:picLocks noChangeAspect="1"/>
          </p:cNvPicPr>
          <p:nvPr/>
        </p:nvPicPr>
        <p:blipFill>
          <a:blip r:embed="rId4"/>
          <a:stretch>
            <a:fillRect/>
          </a:stretch>
        </p:blipFill>
        <p:spPr>
          <a:xfrm>
            <a:off x="4864608" y="3145536"/>
            <a:ext cx="347472" cy="347472"/>
          </a:xfrm>
          <a:prstGeom prst="rect">
            <a:avLst/>
          </a:prstGeom>
        </p:spPr>
      </p:pic>
      <p:sp>
        <p:nvSpPr>
          <p:cNvPr id="42" name="Text 37"/>
          <p:cNvSpPr/>
          <p:nvPr/>
        </p:nvSpPr>
        <p:spPr>
          <a:xfrm>
            <a:off x="5303520" y="3054096"/>
            <a:ext cx="3438144"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Revenue Ambition</a:t>
            </a:r>
            <a:endParaRPr lang="en-US" sz="1000" dirty="0"/>
          </a:p>
        </p:txBody>
      </p:sp>
      <p:sp>
        <p:nvSpPr>
          <p:cNvPr id="43" name="Text 38"/>
          <p:cNvSpPr/>
          <p:nvPr/>
        </p:nvSpPr>
        <p:spPr>
          <a:xfrm>
            <a:off x="5303520" y="3346704"/>
            <a:ext cx="3438144" cy="347472"/>
          </a:xfrm>
          <a:prstGeom prst="rect">
            <a:avLst/>
          </a:prstGeom>
          <a:noFill/>
          <a:ln/>
        </p:spPr>
        <p:txBody>
          <a:bodyPr wrap="square" lIns="0" tIns="0" rIns="0" bIns="0" rtlCol="0" anchor="ctr"/>
          <a:lstStyle/>
          <a:p>
            <a:pPr marL="0" indent="0">
              <a:lnSpc>
                <a:spcPct val="130000"/>
              </a:lnSpc>
              <a:buNone/>
            </a:pPr>
            <a:r>
              <a:rPr lang="en-US" sz="900" dirty="0">
                <a:solidFill>
                  <a:srgbClr val="4A3550"/>
                </a:solidFill>
                <a:latin typeface="Calibri" pitchFamily="34" charset="0"/>
                <a:ea typeface="Calibri" pitchFamily="34" charset="-122"/>
                <a:cs typeface="Calibri" pitchFamily="34" charset="-120"/>
              </a:rPr>
              <a:t>Company targets ~25% of group revenue from membranes &amp; membrane-based solutions within 3 years</a:t>
            </a:r>
            <a:endParaRPr lang="en-US" sz="900" dirty="0"/>
          </a:p>
        </p:txBody>
      </p:sp>
      <p:sp>
        <p:nvSpPr>
          <p:cNvPr id="44" name="Shape 39"/>
          <p:cNvSpPr/>
          <p:nvPr/>
        </p:nvSpPr>
        <p:spPr>
          <a:xfrm>
            <a:off x="4791456" y="3867912"/>
            <a:ext cx="4041648" cy="749808"/>
          </a:xfrm>
          <a:prstGeom prst="rect">
            <a:avLst/>
          </a:prstGeom>
          <a:solidFill>
            <a:srgbClr val="F5EEF8"/>
          </a:solidFill>
          <a:ln w="12700">
            <a:solidFill>
              <a:srgbClr val="D8B4E8"/>
            </a:solidFill>
            <a:prstDash val="solid"/>
          </a:ln>
        </p:spPr>
        <p:txBody>
          <a:bodyPr tIns="18288" bIns="18288"/>
          <a:lstStyle/>
          <a:p>
            <a:endParaRPr dirty="0"/>
          </a:p>
        </p:txBody>
      </p:sp>
      <p:sp>
        <p:nvSpPr>
          <p:cNvPr id="45" name="Shape 40"/>
          <p:cNvSpPr/>
          <p:nvPr/>
        </p:nvSpPr>
        <p:spPr>
          <a:xfrm>
            <a:off x="4809744" y="3959352"/>
            <a:ext cx="457200" cy="457200"/>
          </a:xfrm>
          <a:prstGeom prst="ellipse">
            <a:avLst/>
          </a:prstGeom>
          <a:solidFill>
            <a:srgbClr val="00A99D"/>
          </a:solidFill>
          <a:ln w="12700">
            <a:solidFill>
              <a:srgbClr val="00A99D"/>
            </a:solidFill>
            <a:prstDash val="solid"/>
          </a:ln>
        </p:spPr>
        <p:txBody>
          <a:bodyPr tIns="18288" bIns="18288"/>
          <a:lstStyle/>
          <a:p>
            <a:endParaRPr dirty="0"/>
          </a:p>
        </p:txBody>
      </p:sp>
      <p:pic>
        <p:nvPicPr>
          <p:cNvPr id="46" name="Image 3" descr="preencoded.png"/>
          <p:cNvPicPr>
            <a:picLocks noChangeAspect="1"/>
          </p:cNvPicPr>
          <p:nvPr/>
        </p:nvPicPr>
        <p:blipFill>
          <a:blip r:embed="rId5"/>
          <a:stretch>
            <a:fillRect/>
          </a:stretch>
        </p:blipFill>
        <p:spPr>
          <a:xfrm>
            <a:off x="4864608" y="4014216"/>
            <a:ext cx="347472" cy="347472"/>
          </a:xfrm>
          <a:prstGeom prst="rect">
            <a:avLst/>
          </a:prstGeom>
        </p:spPr>
      </p:pic>
      <p:sp>
        <p:nvSpPr>
          <p:cNvPr id="47" name="Text 41"/>
          <p:cNvSpPr/>
          <p:nvPr/>
        </p:nvSpPr>
        <p:spPr>
          <a:xfrm>
            <a:off x="5303520" y="3922776"/>
            <a:ext cx="3438144"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Early Commercial Traction</a:t>
            </a:r>
            <a:endParaRPr lang="en-US" sz="1000" dirty="0"/>
          </a:p>
        </p:txBody>
      </p:sp>
      <p:sp>
        <p:nvSpPr>
          <p:cNvPr id="48" name="Text 42"/>
          <p:cNvSpPr/>
          <p:nvPr/>
        </p:nvSpPr>
        <p:spPr>
          <a:xfrm>
            <a:off x="5303520" y="4215384"/>
            <a:ext cx="3438144" cy="347472"/>
          </a:xfrm>
          <a:prstGeom prst="rect">
            <a:avLst/>
          </a:prstGeom>
          <a:noFill/>
          <a:ln/>
        </p:spPr>
        <p:txBody>
          <a:bodyPr wrap="square" lIns="0" tIns="0" rIns="0" bIns="0" rtlCol="0" anchor="ctr"/>
          <a:lstStyle/>
          <a:p>
            <a:pPr marL="0" indent="0">
              <a:lnSpc>
                <a:spcPct val="130000"/>
              </a:lnSpc>
              <a:buNone/>
            </a:pPr>
            <a:r>
              <a:rPr lang="en-US" sz="800" dirty="0">
                <a:solidFill>
                  <a:srgbClr val="4A3550"/>
                </a:solidFill>
                <a:latin typeface="Calibri" pitchFamily="34" charset="0"/>
                <a:ea typeface="Calibri" pitchFamily="34" charset="-122"/>
                <a:cs typeface="Calibri" pitchFamily="34" charset="-120"/>
              </a:rPr>
              <a:t>ADIMEM moved from pilot to commercial RO/UF sales in Apr 2026; in Q2 2026 it acquired Aquaporin's (Denmark) membrane-manufacturing technology for in-house production.</a:t>
            </a:r>
            <a:endParaRPr lang="en-US" sz="900" dirty="0"/>
          </a:p>
        </p:txBody>
      </p:sp>
      <p:sp>
        <p:nvSpPr>
          <p:cNvPr id="49" name="Shape 43"/>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50" name="Text 44"/>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51" name="Text 45"/>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22 / 27</a:t>
            </a:r>
            <a:endParaRPr lang="en-US" sz="700" dirty="0">
              <a:solidFill>
                <a:schemeClr val="bg1"/>
              </a:solidFill>
            </a:endParaRPr>
          </a:p>
        </p:txBody>
      </p:sp>
      <p:pic>
        <p:nvPicPr>
          <p:cNvPr id="55" name="Picture 54">
            <a:extLst>
              <a:ext uri="{FF2B5EF4-FFF2-40B4-BE49-F238E27FC236}">
                <a16:creationId xmlns:a16="http://schemas.microsoft.com/office/drawing/2014/main" id="{E8FC2163-729D-B6FB-F144-A5F280911C7D}"/>
              </a:ext>
            </a:extLst>
          </p:cNvPr>
          <p:cNvPicPr>
            <a:picLocks noChangeAspect="1"/>
          </p:cNvPicPr>
          <p:nvPr/>
        </p:nvPicPr>
        <p:blipFill>
          <a:blip r:embed="rId6"/>
          <a:stretch>
            <a:fillRect/>
          </a:stretch>
        </p:blipFill>
        <p:spPr>
          <a:xfrm>
            <a:off x="6133891" y="54507"/>
            <a:ext cx="1393353" cy="51535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C2EFE-E5D8-EFD1-7146-B2DEC1C23F9E}"/>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13814311-C5AE-4360-8311-B347174AF91C}"/>
              </a:ext>
            </a:extLst>
          </p:cNvPr>
          <p:cNvSpPr/>
          <p:nvPr/>
        </p:nvSpPr>
        <p:spPr>
          <a:xfrm>
            <a:off x="5943600" y="457200"/>
            <a:ext cx="3017520" cy="4114800"/>
          </a:xfrm>
          <a:prstGeom prst="rect">
            <a:avLst/>
          </a:prstGeom>
          <a:noFill/>
          <a:ln/>
        </p:spPr>
        <p:txBody>
          <a:bodyPr wrap="square" lIns="0" tIns="0" rIns="0" bIns="0" rtlCol="0" anchor="ctr"/>
          <a:lstStyle/>
          <a:p>
            <a:pPr marL="0" indent="0" algn="ctr">
              <a:buNone/>
            </a:pPr>
            <a:r>
              <a:rPr lang="en-US" sz="20000" b="1" dirty="0">
                <a:solidFill>
                  <a:srgbClr val="3D0D1C"/>
                </a:solidFill>
                <a:latin typeface="Calibri" pitchFamily="34" charset="0"/>
                <a:ea typeface="Calibri" pitchFamily="34" charset="-122"/>
                <a:cs typeface="Calibri" pitchFamily="34" charset="-120"/>
              </a:rPr>
              <a:t>06</a:t>
            </a:r>
            <a:endParaRPr lang="en-US" sz="20000" dirty="0"/>
          </a:p>
        </p:txBody>
      </p:sp>
      <p:sp>
        <p:nvSpPr>
          <p:cNvPr id="3" name="Shape 1">
            <a:extLst>
              <a:ext uri="{FF2B5EF4-FFF2-40B4-BE49-F238E27FC236}">
                <a16:creationId xmlns:a16="http://schemas.microsoft.com/office/drawing/2014/main" id="{146A9F68-F941-86B3-1DE3-4D676AB23EB6}"/>
              </a:ext>
            </a:extLst>
          </p:cNvPr>
          <p:cNvSpPr/>
          <p:nvPr/>
        </p:nvSpPr>
        <p:spPr>
          <a:xfrm>
            <a:off x="548640" y="1463040"/>
            <a:ext cx="73152" cy="2194560"/>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a:extLst>
              <a:ext uri="{FF2B5EF4-FFF2-40B4-BE49-F238E27FC236}">
                <a16:creationId xmlns:a16="http://schemas.microsoft.com/office/drawing/2014/main" id="{005AA0CF-FF54-6098-FB47-C30D1671E7AA}"/>
              </a:ext>
            </a:extLst>
          </p:cNvPr>
          <p:cNvSpPr/>
          <p:nvPr/>
        </p:nvSpPr>
        <p:spPr>
          <a:xfrm>
            <a:off x="749808" y="1463040"/>
            <a:ext cx="5943600" cy="2194560"/>
          </a:xfrm>
          <a:prstGeom prst="rect">
            <a:avLst/>
          </a:prstGeom>
          <a:noFill/>
          <a:ln/>
        </p:spPr>
        <p:txBody>
          <a:bodyPr wrap="square" lIns="0" tIns="0" rIns="0" bIns="0" rtlCol="0" anchor="ctr"/>
          <a:lstStyle/>
          <a:p>
            <a:pPr marL="0" indent="0">
              <a:buNone/>
            </a:pPr>
            <a:r>
              <a:rPr lang="en-US" sz="3800" b="1" dirty="0">
                <a:solidFill>
                  <a:srgbClr val="7030A0"/>
                </a:solidFill>
                <a:latin typeface="Calibri" pitchFamily="34" charset="0"/>
                <a:ea typeface="Calibri" pitchFamily="34" charset="-122"/>
                <a:cs typeface="Calibri" pitchFamily="34" charset="-120"/>
              </a:rPr>
              <a:t>Investment Thesis,</a:t>
            </a:r>
            <a:endParaRPr lang="en-US" sz="3800" dirty="0">
              <a:solidFill>
                <a:srgbClr val="7030A0"/>
              </a:solidFill>
            </a:endParaRPr>
          </a:p>
          <a:p>
            <a:pPr marL="0" indent="0">
              <a:buNone/>
            </a:pPr>
            <a:r>
              <a:rPr lang="en-US" sz="3800" b="1" dirty="0">
                <a:solidFill>
                  <a:srgbClr val="7030A0"/>
                </a:solidFill>
                <a:latin typeface="Calibri" pitchFamily="34" charset="0"/>
                <a:ea typeface="Calibri" pitchFamily="34" charset="-122"/>
                <a:cs typeface="Calibri" pitchFamily="34" charset="-120"/>
              </a:rPr>
              <a:t>ESG &amp; Key Risks</a:t>
            </a:r>
            <a:endParaRPr lang="en-US" sz="3800" dirty="0">
              <a:solidFill>
                <a:srgbClr val="7030A0"/>
              </a:solidFill>
            </a:endParaRPr>
          </a:p>
        </p:txBody>
      </p:sp>
      <p:sp>
        <p:nvSpPr>
          <p:cNvPr id="5" name="Shape 3">
            <a:extLst>
              <a:ext uri="{FF2B5EF4-FFF2-40B4-BE49-F238E27FC236}">
                <a16:creationId xmlns:a16="http://schemas.microsoft.com/office/drawing/2014/main" id="{5FBA09B9-6423-3297-2137-752E5ABE9C51}"/>
              </a:ext>
            </a:extLst>
          </p:cNvPr>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6" name="Text 4">
            <a:extLst>
              <a:ext uri="{FF2B5EF4-FFF2-40B4-BE49-F238E27FC236}">
                <a16:creationId xmlns:a16="http://schemas.microsoft.com/office/drawing/2014/main" id="{D0ADDB57-3C7A-0071-DC06-04D46C2910CC}"/>
              </a:ext>
            </a:extLst>
          </p:cNvPr>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rgbClr val="6B5B72"/>
                </a:solidFill>
                <a:latin typeface="Calibri" pitchFamily="34" charset="0"/>
                <a:ea typeface="Calibri" pitchFamily="34" charset="-122"/>
                <a:cs typeface="Calibri" pitchFamily="34" charset="-120"/>
              </a:rPr>
              <a:t>Vipul Organics Limited  |  Investor Presentation  |  Q1 FY2026-27</a:t>
            </a:r>
            <a:endParaRPr lang="en-US" sz="700" dirty="0"/>
          </a:p>
        </p:txBody>
      </p:sp>
      <p:sp>
        <p:nvSpPr>
          <p:cNvPr id="7" name="Text 5">
            <a:extLst>
              <a:ext uri="{FF2B5EF4-FFF2-40B4-BE49-F238E27FC236}">
                <a16:creationId xmlns:a16="http://schemas.microsoft.com/office/drawing/2014/main" id="{B3CF5A72-7031-684E-2EC5-2F5BBB47055F}"/>
              </a:ext>
            </a:extLst>
          </p:cNvPr>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rgbClr val="6B5B72"/>
                </a:solidFill>
                <a:latin typeface="Calibri" pitchFamily="34" charset="0"/>
                <a:ea typeface="Calibri" pitchFamily="34" charset="-122"/>
                <a:cs typeface="Calibri" pitchFamily="34" charset="-120"/>
              </a:rPr>
              <a:t> / </a:t>
            </a:r>
            <a:endParaRPr lang="en-US" sz="700" dirty="0"/>
          </a:p>
        </p:txBody>
      </p:sp>
      <p:sp>
        <p:nvSpPr>
          <p:cNvPr id="8" name="Shape 6">
            <a:extLst>
              <a:ext uri="{FF2B5EF4-FFF2-40B4-BE49-F238E27FC236}">
                <a16:creationId xmlns:a16="http://schemas.microsoft.com/office/drawing/2014/main" id="{F6DE1652-F175-FB2F-7AD7-EECE13FB3B5B}"/>
              </a:ext>
            </a:extLst>
          </p:cNvPr>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9" name="Text 7">
            <a:extLst>
              <a:ext uri="{FF2B5EF4-FFF2-40B4-BE49-F238E27FC236}">
                <a16:creationId xmlns:a16="http://schemas.microsoft.com/office/drawing/2014/main" id="{57D6D563-A3F8-7AE6-E9F7-F71E41824C2A}"/>
              </a:ext>
            </a:extLst>
          </p:cNvPr>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10" name="Text 8">
            <a:extLst>
              <a:ext uri="{FF2B5EF4-FFF2-40B4-BE49-F238E27FC236}">
                <a16:creationId xmlns:a16="http://schemas.microsoft.com/office/drawing/2014/main" id="{8B748991-2E15-7EAE-726D-667BEFE09AEB}"/>
              </a:ext>
            </a:extLst>
          </p:cNvPr>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23 / 27</a:t>
            </a:r>
            <a:endParaRPr lang="en-US" sz="700" dirty="0">
              <a:solidFill>
                <a:schemeClr val="bg1"/>
              </a:solidFill>
            </a:endParaRPr>
          </a:p>
        </p:txBody>
      </p:sp>
      <p:pic>
        <p:nvPicPr>
          <p:cNvPr id="14" name="Picture 13">
            <a:extLst>
              <a:ext uri="{FF2B5EF4-FFF2-40B4-BE49-F238E27FC236}">
                <a16:creationId xmlns:a16="http://schemas.microsoft.com/office/drawing/2014/main" id="{0A9F652C-5798-27B8-1D85-3659843AFB95}"/>
              </a:ext>
            </a:extLst>
          </p:cNvPr>
          <p:cNvPicPr>
            <a:picLocks noChangeAspect="1"/>
          </p:cNvPicPr>
          <p:nvPr/>
        </p:nvPicPr>
        <p:blipFill>
          <a:blip r:embed="rId3"/>
          <a:stretch>
            <a:fillRect/>
          </a:stretch>
        </p:blipFill>
        <p:spPr>
          <a:xfrm>
            <a:off x="6325915" y="123444"/>
            <a:ext cx="1393353" cy="515350"/>
          </a:xfrm>
          <a:prstGeom prst="rect">
            <a:avLst/>
          </a:prstGeom>
        </p:spPr>
      </p:pic>
    </p:spTree>
    <p:extLst>
      <p:ext uri="{BB962C8B-B14F-4D97-AF65-F5344CB8AC3E}">
        <p14:creationId xmlns:p14="http://schemas.microsoft.com/office/powerpoint/2010/main" val="811864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19">
    <p:bg>
      <p:bgPr>
        <a:solidFill>
          <a:srgbClr val="FAFAFA"/>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2D1B2E"/>
          </a:solidFill>
          <a:ln w="12700">
            <a:solidFill>
              <a:srgbClr val="2D1B2E"/>
            </a:solidFill>
            <a:prstDash val="solid"/>
          </a:ln>
        </p:spPr>
        <p:txBody>
          <a:bodyPr tIns="18288" bIns="18288"/>
          <a:lstStyle/>
          <a:p>
            <a:endParaRPr dirty="0"/>
          </a:p>
        </p:txBody>
      </p:sp>
      <p:sp>
        <p:nvSpPr>
          <p:cNvPr id="3" name="Shape 1"/>
          <p:cNvSpPr/>
          <p:nvPr/>
        </p:nvSpPr>
        <p:spPr>
          <a:xfrm>
            <a:off x="0" y="0"/>
            <a:ext cx="50292" cy="658368"/>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p:cNvSpPr/>
          <p:nvPr/>
        </p:nvSpPr>
        <p:spPr>
          <a:xfrm>
            <a:off x="164592" y="64008"/>
            <a:ext cx="6858000" cy="530352"/>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Shareholding Pattern </a:t>
            </a:r>
            <a:endParaRPr lang="en-US" sz="1800" dirty="0"/>
          </a:p>
        </p:txBody>
      </p:sp>
      <p:sp>
        <p:nvSpPr>
          <p:cNvPr id="5" name="Shape 3"/>
          <p:cNvSpPr/>
          <p:nvPr/>
        </p:nvSpPr>
        <p:spPr>
          <a:xfrm>
            <a:off x="7818120" y="128016"/>
            <a:ext cx="1188720" cy="384048"/>
          </a:xfrm>
          <a:prstGeom prst="rect">
            <a:avLst/>
          </a:prstGeom>
          <a:solidFill>
            <a:srgbClr val="CC0066"/>
          </a:solidFill>
          <a:ln w="12700">
            <a:solidFill>
              <a:srgbClr val="CC0066"/>
            </a:solidFill>
            <a:prstDash val="solid"/>
          </a:ln>
        </p:spPr>
        <p:txBody>
          <a:bodyPr tIns="18288" bIns="18288"/>
          <a:lstStyle/>
          <a:p>
            <a:endParaRPr dirty="0"/>
          </a:p>
        </p:txBody>
      </p:sp>
      <p:sp>
        <p:nvSpPr>
          <p:cNvPr id="6" name="Text 4"/>
          <p:cNvSpPr/>
          <p:nvPr/>
        </p:nvSpPr>
        <p:spPr>
          <a:xfrm>
            <a:off x="7818120" y="128016"/>
            <a:ext cx="1188720" cy="384048"/>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OWNERSHIP</a:t>
            </a:r>
            <a:endParaRPr lang="en-US" sz="900" dirty="0"/>
          </a:p>
        </p:txBody>
      </p:sp>
      <p:sp>
        <p:nvSpPr>
          <p:cNvPr id="7" name="Shape 5"/>
          <p:cNvSpPr/>
          <p:nvPr/>
        </p:nvSpPr>
        <p:spPr>
          <a:xfrm>
            <a:off x="2314860" y="787760"/>
            <a:ext cx="4315968" cy="4041648"/>
          </a:xfrm>
          <a:prstGeom prst="rect">
            <a:avLst/>
          </a:prstGeom>
          <a:solidFill>
            <a:srgbClr val="F9F0FB"/>
          </a:solidFill>
          <a:ln w="12700">
            <a:solidFill>
              <a:srgbClr val="E8D0F0"/>
            </a:solidFill>
            <a:prstDash val="solid"/>
          </a:ln>
        </p:spPr>
        <p:txBody>
          <a:bodyPr tIns="18288" bIns="18288"/>
          <a:lstStyle/>
          <a:p>
            <a:endParaRPr dirty="0"/>
          </a:p>
        </p:txBody>
      </p:sp>
      <p:sp>
        <p:nvSpPr>
          <p:cNvPr id="8" name="Text 6"/>
          <p:cNvSpPr/>
          <p:nvPr/>
        </p:nvSpPr>
        <p:spPr>
          <a:xfrm>
            <a:off x="2442876" y="860912"/>
            <a:ext cx="4023360" cy="274320"/>
          </a:xfrm>
          <a:prstGeom prst="rect">
            <a:avLst/>
          </a:prstGeom>
          <a:noFill/>
          <a:ln/>
        </p:spPr>
        <p:txBody>
          <a:bodyPr wrap="square" lIns="0" tIns="0" rIns="0" bIns="0" rtlCol="0" anchor="ctr"/>
          <a:lstStyle/>
          <a:p>
            <a:pPr marL="0" indent="0">
              <a:buNone/>
            </a:pPr>
            <a:r>
              <a:rPr lang="en-US" sz="1000" b="1" dirty="0">
                <a:solidFill>
                  <a:srgbClr val="CC0066"/>
                </a:solidFill>
                <a:latin typeface="Calibri" pitchFamily="34" charset="0"/>
                <a:ea typeface="Calibri" pitchFamily="34" charset="-122"/>
                <a:cs typeface="Calibri" pitchFamily="34" charset="-120"/>
              </a:rPr>
              <a:t>Shareholding Pattern (Jun 2026)</a:t>
            </a:r>
            <a:endParaRPr lang="en-US" sz="1000" dirty="0"/>
          </a:p>
        </p:txBody>
      </p:sp>
      <p:graphicFrame>
        <p:nvGraphicFramePr>
          <p:cNvPr id="9" name="Chart 0"/>
          <p:cNvGraphicFramePr/>
          <p:nvPr>
            <p:extLst>
              <p:ext uri="{D42A27DB-BD31-4B8C-83A1-F6EECF244321}">
                <p14:modId xmlns:p14="http://schemas.microsoft.com/office/powerpoint/2010/main" val="719777541"/>
              </p:ext>
            </p:extLst>
          </p:nvPr>
        </p:nvGraphicFramePr>
        <p:xfrm>
          <a:off x="2424588" y="1190096"/>
          <a:ext cx="4114800" cy="306324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7"/>
          <p:cNvSpPr/>
          <p:nvPr/>
        </p:nvSpPr>
        <p:spPr>
          <a:xfrm>
            <a:off x="2442876" y="4408784"/>
            <a:ext cx="4187952" cy="310896"/>
          </a:xfrm>
          <a:prstGeom prst="rect">
            <a:avLst/>
          </a:prstGeom>
          <a:noFill/>
          <a:ln/>
        </p:spPr>
        <p:txBody>
          <a:bodyPr wrap="square" lIns="0" tIns="0" rIns="0" bIns="0" rtlCol="0" anchor="ctr"/>
          <a:lstStyle/>
          <a:p>
            <a:pPr marL="0" indent="0">
              <a:buNone/>
            </a:pPr>
            <a:r>
              <a:rPr lang="en-US" sz="900" i="1" dirty="0">
                <a:solidFill>
                  <a:srgbClr val="6B5B72"/>
                </a:solidFill>
                <a:latin typeface="Calibri" pitchFamily="34" charset="0"/>
                <a:ea typeface="Calibri" pitchFamily="34" charset="-122"/>
                <a:cs typeface="Calibri" pitchFamily="34" charset="-120"/>
              </a:rPr>
              <a:t>Promoter stake at 63.94% (Jun 2026), up from 54.5% (FY18) — diluted by the FY26 rights issue (Apr 2025) and preferential allotment (Oct 2025) but still well above historical levels</a:t>
            </a:r>
            <a:endParaRPr lang="en-US" sz="900" dirty="0"/>
          </a:p>
        </p:txBody>
      </p:sp>
      <p:sp>
        <p:nvSpPr>
          <p:cNvPr id="15" name="Text 12"/>
          <p:cNvSpPr/>
          <p:nvPr/>
        </p:nvSpPr>
        <p:spPr>
          <a:xfrm>
            <a:off x="4882896" y="1243584"/>
            <a:ext cx="1920240" cy="301752"/>
          </a:xfrm>
          <a:prstGeom prst="rect">
            <a:avLst/>
          </a:prstGeom>
          <a:noFill/>
          <a:ln/>
        </p:spPr>
        <p:txBody>
          <a:bodyPr wrap="square" lIns="0" tIns="0" rIns="0" bIns="0" rtlCol="0" anchor="ctr"/>
          <a:lstStyle/>
          <a:p>
            <a:pPr marL="0" indent="0">
              <a:buNone/>
            </a:pPr>
            <a:r>
              <a:rPr lang="en-US" sz="900" dirty="0">
                <a:solidFill>
                  <a:schemeClr val="bg1"/>
                </a:solidFill>
                <a:latin typeface="Calibri" pitchFamily="34" charset="0"/>
                <a:ea typeface="Calibri" pitchFamily="34" charset="-122"/>
                <a:cs typeface="Calibri" pitchFamily="34" charset="-120"/>
              </a:rPr>
              <a:t>Market Cap</a:t>
            </a:r>
            <a:endParaRPr lang="en-US" sz="900" dirty="0">
              <a:solidFill>
                <a:schemeClr val="bg1"/>
              </a:solidFill>
            </a:endParaRPr>
          </a:p>
        </p:txBody>
      </p:sp>
      <p:sp>
        <p:nvSpPr>
          <p:cNvPr id="16" name="Text 13"/>
          <p:cNvSpPr/>
          <p:nvPr/>
        </p:nvSpPr>
        <p:spPr>
          <a:xfrm>
            <a:off x="6404514" y="1243584"/>
            <a:ext cx="822960" cy="301752"/>
          </a:xfrm>
          <a:prstGeom prst="rect">
            <a:avLst/>
          </a:prstGeom>
          <a:noFill/>
          <a:ln/>
        </p:spPr>
        <p:txBody>
          <a:bodyPr wrap="square" lIns="0" tIns="0" rIns="0" bIns="0" rtlCol="0" anchor="ctr"/>
          <a:lstStyle/>
          <a:p>
            <a:pPr marL="0" indent="0" algn="r">
              <a:buNone/>
            </a:pPr>
            <a:r>
              <a:rPr lang="en-US" sz="1000" b="1" dirty="0">
                <a:solidFill>
                  <a:schemeClr val="bg1"/>
                </a:solidFill>
                <a:latin typeface="Calibri" pitchFamily="34" charset="0"/>
                <a:ea typeface="Calibri" pitchFamily="34" charset="-122"/>
                <a:cs typeface="Calibri" pitchFamily="34" charset="-120"/>
              </a:rPr>
              <a:t>₹510 Cr</a:t>
            </a:r>
            <a:endParaRPr lang="en-US" sz="1000" dirty="0">
              <a:solidFill>
                <a:schemeClr val="bg1"/>
              </a:solidFill>
            </a:endParaRPr>
          </a:p>
        </p:txBody>
      </p:sp>
      <p:sp>
        <p:nvSpPr>
          <p:cNvPr id="17" name="Text 14"/>
          <p:cNvSpPr/>
          <p:nvPr/>
        </p:nvSpPr>
        <p:spPr>
          <a:xfrm>
            <a:off x="7410354" y="1243584"/>
            <a:ext cx="1423590" cy="301752"/>
          </a:xfrm>
          <a:prstGeom prst="rect">
            <a:avLst/>
          </a:prstGeom>
          <a:noFill/>
          <a:ln/>
        </p:spPr>
        <p:txBody>
          <a:bodyPr wrap="square" lIns="0" tIns="0" rIns="0" bIns="0" rtlCol="0" anchor="ctr"/>
          <a:lstStyle/>
          <a:p>
            <a:pPr marL="0" indent="0">
              <a:buNone/>
            </a:pPr>
            <a:r>
              <a:rPr lang="en-US" sz="800" dirty="0">
                <a:solidFill>
                  <a:schemeClr val="bg1"/>
                </a:solidFill>
                <a:latin typeface="Calibri" pitchFamily="34" charset="0"/>
                <a:ea typeface="Calibri" pitchFamily="34" charset="-122"/>
                <a:cs typeface="Calibri" pitchFamily="34" charset="-120"/>
              </a:rPr>
              <a:t>Small-cap specialty chemicals</a:t>
            </a:r>
            <a:endParaRPr lang="en-US" sz="800" dirty="0">
              <a:solidFill>
                <a:schemeClr val="bg1"/>
              </a:solidFill>
            </a:endParaRPr>
          </a:p>
        </p:txBody>
      </p:sp>
      <p:sp>
        <p:nvSpPr>
          <p:cNvPr id="21" name="Text 18"/>
          <p:cNvSpPr/>
          <p:nvPr/>
        </p:nvSpPr>
        <p:spPr>
          <a:xfrm>
            <a:off x="7410354" y="1591056"/>
            <a:ext cx="1367886" cy="301752"/>
          </a:xfrm>
          <a:prstGeom prst="rect">
            <a:avLst/>
          </a:prstGeom>
          <a:noFill/>
          <a:ln/>
        </p:spPr>
        <p:txBody>
          <a:bodyPr wrap="square" lIns="0" tIns="0" rIns="0" bIns="0" rtlCol="0" anchor="ctr"/>
          <a:lstStyle/>
          <a:p>
            <a:pPr marL="0" indent="0">
              <a:buNone/>
            </a:pPr>
            <a:endParaRPr lang="en-US" sz="800" dirty="0"/>
          </a:p>
        </p:txBody>
      </p:sp>
      <p:sp>
        <p:nvSpPr>
          <p:cNvPr id="33" name="Text 30"/>
          <p:cNvSpPr/>
          <p:nvPr/>
        </p:nvSpPr>
        <p:spPr>
          <a:xfrm>
            <a:off x="7366258" y="2633472"/>
            <a:ext cx="1411982" cy="301752"/>
          </a:xfrm>
          <a:prstGeom prst="rect">
            <a:avLst/>
          </a:prstGeom>
          <a:noFill/>
          <a:ln/>
        </p:spPr>
        <p:txBody>
          <a:bodyPr wrap="square" lIns="0" tIns="0" rIns="0" bIns="0" rtlCol="0" anchor="ctr"/>
          <a:lstStyle/>
          <a:p>
            <a:pPr marL="0" indent="0">
              <a:buNone/>
            </a:pPr>
            <a:r>
              <a:rPr lang="en-US" sz="800" dirty="0">
                <a:solidFill>
                  <a:schemeClr val="bg1"/>
                </a:solidFill>
                <a:latin typeface="Calibri" pitchFamily="34" charset="0"/>
                <a:ea typeface="Calibri" pitchFamily="34" charset="-122"/>
                <a:cs typeface="Calibri" pitchFamily="34" charset="-120"/>
              </a:rPr>
              <a:t>Improving post-capex ramp</a:t>
            </a:r>
            <a:endParaRPr lang="en-US" sz="800" dirty="0">
              <a:solidFill>
                <a:schemeClr val="bg1"/>
              </a:solidFill>
            </a:endParaRPr>
          </a:p>
        </p:txBody>
      </p:sp>
      <p:sp>
        <p:nvSpPr>
          <p:cNvPr id="41" name="Text 38"/>
          <p:cNvSpPr/>
          <p:nvPr/>
        </p:nvSpPr>
        <p:spPr>
          <a:xfrm>
            <a:off x="7387153" y="3328416"/>
            <a:ext cx="1391087" cy="301752"/>
          </a:xfrm>
          <a:prstGeom prst="rect">
            <a:avLst/>
          </a:prstGeom>
          <a:noFill/>
          <a:ln/>
        </p:spPr>
        <p:txBody>
          <a:bodyPr wrap="square" lIns="0" tIns="0" rIns="0" bIns="0" rtlCol="0" anchor="ctr"/>
          <a:lstStyle/>
          <a:p>
            <a:pPr marL="0" indent="0">
              <a:buNone/>
            </a:pPr>
            <a:r>
              <a:rPr lang="en-US" sz="800" dirty="0">
                <a:solidFill>
                  <a:schemeClr val="bg1"/>
                </a:solidFill>
                <a:latin typeface="Calibri" pitchFamily="34" charset="0"/>
                <a:ea typeface="Calibri" pitchFamily="34" charset="-122"/>
                <a:cs typeface="Calibri" pitchFamily="34" charset="-120"/>
              </a:rPr>
              <a:t>₹1/share declared (FY25)</a:t>
            </a:r>
            <a:endParaRPr lang="en-US" sz="800" dirty="0">
              <a:solidFill>
                <a:schemeClr val="bg1"/>
              </a:solidFill>
            </a:endParaRPr>
          </a:p>
        </p:txBody>
      </p:sp>
      <p:sp>
        <p:nvSpPr>
          <p:cNvPr id="47" name="Text 44"/>
          <p:cNvSpPr/>
          <p:nvPr/>
        </p:nvSpPr>
        <p:spPr>
          <a:xfrm>
            <a:off x="4882896" y="4023360"/>
            <a:ext cx="1920240" cy="301752"/>
          </a:xfrm>
          <a:prstGeom prst="rect">
            <a:avLst/>
          </a:prstGeom>
          <a:noFill/>
          <a:ln/>
        </p:spPr>
        <p:txBody>
          <a:bodyPr wrap="square" lIns="0" tIns="0" rIns="0" bIns="0" rtlCol="0" anchor="ctr"/>
          <a:lstStyle/>
          <a:p>
            <a:pPr marL="0" indent="0">
              <a:buNone/>
            </a:pPr>
            <a:r>
              <a:rPr lang="en-US" sz="1000" dirty="0">
                <a:solidFill>
                  <a:schemeClr val="bg1"/>
                </a:solidFill>
                <a:latin typeface="Calibri" pitchFamily="34" charset="0"/>
                <a:ea typeface="Calibri" pitchFamily="34" charset="-122"/>
                <a:cs typeface="Calibri" pitchFamily="34" charset="-120"/>
              </a:rPr>
              <a:t>10-Yr Stock CAGR</a:t>
            </a:r>
            <a:endParaRPr lang="en-US" sz="1000" dirty="0">
              <a:solidFill>
                <a:schemeClr val="bg1"/>
              </a:solidFill>
            </a:endParaRPr>
          </a:p>
        </p:txBody>
      </p:sp>
      <p:sp>
        <p:nvSpPr>
          <p:cNvPr id="49" name="Text 46"/>
          <p:cNvSpPr/>
          <p:nvPr/>
        </p:nvSpPr>
        <p:spPr>
          <a:xfrm>
            <a:off x="7477560" y="4023360"/>
            <a:ext cx="1356384" cy="301752"/>
          </a:xfrm>
          <a:prstGeom prst="rect">
            <a:avLst/>
          </a:prstGeom>
          <a:noFill/>
          <a:ln/>
        </p:spPr>
        <p:txBody>
          <a:bodyPr wrap="square" lIns="0" tIns="0" rIns="0" bIns="0" rtlCol="0" anchor="ctr"/>
          <a:lstStyle/>
          <a:p>
            <a:pPr marL="0" indent="0">
              <a:buNone/>
            </a:pPr>
            <a:r>
              <a:rPr lang="en-US" sz="800" dirty="0">
                <a:solidFill>
                  <a:schemeClr val="bg1"/>
                </a:solidFill>
                <a:latin typeface="Calibri" pitchFamily="34" charset="0"/>
                <a:ea typeface="Calibri" pitchFamily="34" charset="-122"/>
                <a:cs typeface="Calibri" pitchFamily="34" charset="-120"/>
              </a:rPr>
              <a:t>Strong long-term compounding</a:t>
            </a:r>
            <a:endParaRPr lang="en-US" sz="800" dirty="0">
              <a:solidFill>
                <a:schemeClr val="bg1"/>
              </a:solidFill>
            </a:endParaRPr>
          </a:p>
        </p:txBody>
      </p:sp>
      <p:sp>
        <p:nvSpPr>
          <p:cNvPr id="50" name="Shape 47"/>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51" name="Text 48"/>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52" name="Text 49"/>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24 / 27</a:t>
            </a:r>
            <a:endParaRPr lang="en-US" sz="700" dirty="0">
              <a:solidFill>
                <a:schemeClr val="bg1"/>
              </a:solidFill>
            </a:endParaRPr>
          </a:p>
        </p:txBody>
      </p:sp>
      <p:pic>
        <p:nvPicPr>
          <p:cNvPr id="56" name="Picture 55">
            <a:extLst>
              <a:ext uri="{FF2B5EF4-FFF2-40B4-BE49-F238E27FC236}">
                <a16:creationId xmlns:a16="http://schemas.microsoft.com/office/drawing/2014/main" id="{07441FBD-210E-3510-13CB-1F989C062F57}"/>
              </a:ext>
            </a:extLst>
          </p:cNvPr>
          <p:cNvPicPr>
            <a:picLocks noChangeAspect="1"/>
          </p:cNvPicPr>
          <p:nvPr/>
        </p:nvPicPr>
        <p:blipFill>
          <a:blip r:embed="rId4"/>
          <a:stretch>
            <a:fillRect/>
          </a:stretch>
        </p:blipFill>
        <p:spPr>
          <a:xfrm>
            <a:off x="6013287" y="69866"/>
            <a:ext cx="1393353" cy="51535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7A979-EE34-A2C8-68AF-7110E5A1D280}"/>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A7D4E6FF-482D-4F9F-1104-42E2D5DE80E7}"/>
              </a:ext>
            </a:extLst>
          </p:cNvPr>
          <p:cNvSpPr/>
          <p:nvPr/>
        </p:nvSpPr>
        <p:spPr>
          <a:xfrm>
            <a:off x="0" y="0"/>
            <a:ext cx="9144000" cy="658368"/>
          </a:xfrm>
          <a:prstGeom prst="rect">
            <a:avLst/>
          </a:prstGeom>
          <a:solidFill>
            <a:srgbClr val="2D1B2E"/>
          </a:solidFill>
          <a:ln w="12700">
            <a:solidFill>
              <a:srgbClr val="2D1B2E"/>
            </a:solidFill>
            <a:prstDash val="solid"/>
          </a:ln>
        </p:spPr>
        <p:txBody>
          <a:bodyPr tIns="18288" bIns="18288"/>
          <a:lstStyle/>
          <a:p>
            <a:endParaRPr dirty="0"/>
          </a:p>
        </p:txBody>
      </p:sp>
      <p:sp>
        <p:nvSpPr>
          <p:cNvPr id="3" name="Shape 1">
            <a:extLst>
              <a:ext uri="{FF2B5EF4-FFF2-40B4-BE49-F238E27FC236}">
                <a16:creationId xmlns:a16="http://schemas.microsoft.com/office/drawing/2014/main" id="{449665F7-0D89-D483-3CD1-04D44D97021A}"/>
              </a:ext>
            </a:extLst>
          </p:cNvPr>
          <p:cNvSpPr/>
          <p:nvPr/>
        </p:nvSpPr>
        <p:spPr>
          <a:xfrm>
            <a:off x="0" y="0"/>
            <a:ext cx="50292" cy="658368"/>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a:extLst>
              <a:ext uri="{FF2B5EF4-FFF2-40B4-BE49-F238E27FC236}">
                <a16:creationId xmlns:a16="http://schemas.microsoft.com/office/drawing/2014/main" id="{83C21756-7388-F476-42A7-F9AB3B1B19DA}"/>
              </a:ext>
            </a:extLst>
          </p:cNvPr>
          <p:cNvSpPr/>
          <p:nvPr/>
        </p:nvSpPr>
        <p:spPr>
          <a:xfrm>
            <a:off x="164592" y="64008"/>
            <a:ext cx="6858000" cy="530352"/>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ESG &amp; Sustainability Focus</a:t>
            </a:r>
            <a:endParaRPr lang="en-US" sz="1800" dirty="0"/>
          </a:p>
        </p:txBody>
      </p:sp>
      <p:sp>
        <p:nvSpPr>
          <p:cNvPr id="5" name="Shape 3">
            <a:extLst>
              <a:ext uri="{FF2B5EF4-FFF2-40B4-BE49-F238E27FC236}">
                <a16:creationId xmlns:a16="http://schemas.microsoft.com/office/drawing/2014/main" id="{C827EFC8-EE1F-FB45-AD86-9FC61FE22156}"/>
              </a:ext>
            </a:extLst>
          </p:cNvPr>
          <p:cNvSpPr/>
          <p:nvPr/>
        </p:nvSpPr>
        <p:spPr>
          <a:xfrm>
            <a:off x="7818120" y="128016"/>
            <a:ext cx="1188720" cy="384048"/>
          </a:xfrm>
          <a:prstGeom prst="rect">
            <a:avLst/>
          </a:prstGeom>
          <a:solidFill>
            <a:srgbClr val="CC0066"/>
          </a:solidFill>
          <a:ln w="12700">
            <a:solidFill>
              <a:srgbClr val="CC0066"/>
            </a:solidFill>
            <a:prstDash val="solid"/>
          </a:ln>
        </p:spPr>
        <p:txBody>
          <a:bodyPr tIns="18288" bIns="18288"/>
          <a:lstStyle/>
          <a:p>
            <a:endParaRPr dirty="0"/>
          </a:p>
        </p:txBody>
      </p:sp>
      <p:sp>
        <p:nvSpPr>
          <p:cNvPr id="6" name="Text 4">
            <a:extLst>
              <a:ext uri="{FF2B5EF4-FFF2-40B4-BE49-F238E27FC236}">
                <a16:creationId xmlns:a16="http://schemas.microsoft.com/office/drawing/2014/main" id="{2F450B5F-6463-280D-BD67-7DFCB77B3586}"/>
              </a:ext>
            </a:extLst>
          </p:cNvPr>
          <p:cNvSpPr/>
          <p:nvPr/>
        </p:nvSpPr>
        <p:spPr>
          <a:xfrm>
            <a:off x="7818120" y="128016"/>
            <a:ext cx="1188720" cy="384048"/>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ESG</a:t>
            </a:r>
            <a:endParaRPr lang="en-US" sz="900" dirty="0"/>
          </a:p>
        </p:txBody>
      </p:sp>
      <p:sp>
        <p:nvSpPr>
          <p:cNvPr id="8" name="Shape 6">
            <a:extLst>
              <a:ext uri="{FF2B5EF4-FFF2-40B4-BE49-F238E27FC236}">
                <a16:creationId xmlns:a16="http://schemas.microsoft.com/office/drawing/2014/main" id="{B02172DD-FF16-7A88-33E0-D1502AF6F89D}"/>
              </a:ext>
            </a:extLst>
          </p:cNvPr>
          <p:cNvSpPr/>
          <p:nvPr/>
        </p:nvSpPr>
        <p:spPr>
          <a:xfrm>
            <a:off x="164592" y="804672"/>
            <a:ext cx="2779776" cy="54864"/>
          </a:xfrm>
          <a:prstGeom prst="rect">
            <a:avLst/>
          </a:prstGeom>
          <a:solidFill>
            <a:srgbClr val="00A99D"/>
          </a:solidFill>
          <a:ln w="12700">
            <a:solidFill>
              <a:srgbClr val="00A99D"/>
            </a:solidFill>
            <a:prstDash val="solid"/>
          </a:ln>
        </p:spPr>
        <p:txBody>
          <a:bodyPr tIns="18288" bIns="18288"/>
          <a:lstStyle/>
          <a:p>
            <a:endParaRPr dirty="0"/>
          </a:p>
        </p:txBody>
      </p:sp>
      <p:sp>
        <p:nvSpPr>
          <p:cNvPr id="9" name="Shape 7">
            <a:extLst>
              <a:ext uri="{FF2B5EF4-FFF2-40B4-BE49-F238E27FC236}">
                <a16:creationId xmlns:a16="http://schemas.microsoft.com/office/drawing/2014/main" id="{448E263D-B854-0B30-8527-9BECCD593FCC}"/>
              </a:ext>
            </a:extLst>
          </p:cNvPr>
          <p:cNvSpPr/>
          <p:nvPr/>
        </p:nvSpPr>
        <p:spPr>
          <a:xfrm>
            <a:off x="1325880" y="932688"/>
            <a:ext cx="457200" cy="457200"/>
          </a:xfrm>
          <a:prstGeom prst="ellipse">
            <a:avLst/>
          </a:prstGeom>
          <a:solidFill>
            <a:srgbClr val="00A99D"/>
          </a:solidFill>
          <a:ln w="12700">
            <a:solidFill>
              <a:srgbClr val="00A99D"/>
            </a:solidFill>
            <a:prstDash val="solid"/>
          </a:ln>
        </p:spPr>
        <p:txBody>
          <a:bodyPr tIns="18288" bIns="18288"/>
          <a:lstStyle/>
          <a:p>
            <a:endParaRPr dirty="0"/>
          </a:p>
        </p:txBody>
      </p:sp>
      <p:pic>
        <p:nvPicPr>
          <p:cNvPr id="10" name="Image 0" descr="preencoded.png">
            <a:extLst>
              <a:ext uri="{FF2B5EF4-FFF2-40B4-BE49-F238E27FC236}">
                <a16:creationId xmlns:a16="http://schemas.microsoft.com/office/drawing/2014/main" id="{07F3325F-0D53-0817-6E0E-39FF665309C4}"/>
              </a:ext>
            </a:extLst>
          </p:cNvPr>
          <p:cNvPicPr>
            <a:picLocks noChangeAspect="1"/>
          </p:cNvPicPr>
          <p:nvPr/>
        </p:nvPicPr>
        <p:blipFill>
          <a:blip r:embed="rId3"/>
          <a:stretch>
            <a:fillRect/>
          </a:stretch>
        </p:blipFill>
        <p:spPr>
          <a:xfrm>
            <a:off x="1325880" y="932688"/>
            <a:ext cx="457200" cy="457200"/>
          </a:xfrm>
          <a:prstGeom prst="rect">
            <a:avLst/>
          </a:prstGeom>
        </p:spPr>
      </p:pic>
      <p:sp>
        <p:nvSpPr>
          <p:cNvPr id="11" name="Text 8">
            <a:extLst>
              <a:ext uri="{FF2B5EF4-FFF2-40B4-BE49-F238E27FC236}">
                <a16:creationId xmlns:a16="http://schemas.microsoft.com/office/drawing/2014/main" id="{C108D4C6-2EA7-136B-5CD5-3EA0824D464B}"/>
              </a:ext>
            </a:extLst>
          </p:cNvPr>
          <p:cNvSpPr/>
          <p:nvPr/>
        </p:nvSpPr>
        <p:spPr>
          <a:xfrm>
            <a:off x="292608" y="1508760"/>
            <a:ext cx="2523744" cy="310896"/>
          </a:xfrm>
          <a:prstGeom prst="rect">
            <a:avLst/>
          </a:prstGeom>
          <a:noFill/>
          <a:ln/>
        </p:spPr>
        <p:txBody>
          <a:bodyPr wrap="square" lIns="0" tIns="0" rIns="0" bIns="0" rtlCol="0" anchor="ctr"/>
          <a:lstStyle/>
          <a:p>
            <a:pPr marL="0" indent="0" algn="ctr">
              <a:buNone/>
            </a:pPr>
            <a:r>
              <a:rPr lang="en-US" sz="1100" b="1" kern="0" spc="150" dirty="0">
                <a:solidFill>
                  <a:srgbClr val="00A99D"/>
                </a:solidFill>
                <a:latin typeface="Calibri" pitchFamily="34" charset="0"/>
                <a:ea typeface="Calibri" pitchFamily="34" charset="-122"/>
                <a:cs typeface="Calibri" pitchFamily="34" charset="-120"/>
              </a:rPr>
              <a:t>ENVIRONMENTAL</a:t>
            </a:r>
            <a:endParaRPr lang="en-US" sz="1100" dirty="0"/>
          </a:p>
        </p:txBody>
      </p:sp>
      <p:sp>
        <p:nvSpPr>
          <p:cNvPr id="12" name="Text 9">
            <a:extLst>
              <a:ext uri="{FF2B5EF4-FFF2-40B4-BE49-F238E27FC236}">
                <a16:creationId xmlns:a16="http://schemas.microsoft.com/office/drawing/2014/main" id="{1ADA01B7-31D3-08C8-9EB8-3D2E46D23412}"/>
              </a:ext>
            </a:extLst>
          </p:cNvPr>
          <p:cNvSpPr/>
          <p:nvPr/>
        </p:nvSpPr>
        <p:spPr>
          <a:xfrm>
            <a:off x="329184" y="2351910"/>
            <a:ext cx="2487168" cy="2697480"/>
          </a:xfrm>
          <a:prstGeom prst="rect">
            <a:avLst/>
          </a:prstGeom>
          <a:noFill/>
          <a:ln/>
        </p:spPr>
        <p:txBody>
          <a:bodyPr wrap="square" tIns="18288" bIns="18288" rtlCol="0" anchor="t"/>
          <a:lstStyle/>
          <a:p>
            <a:pPr marL="342900" indent="-342900">
              <a:spcAft>
                <a:spcPts val="600"/>
              </a:spcAft>
              <a:buSzPct val="100000"/>
              <a:buChar char="•"/>
            </a:pPr>
            <a:r>
              <a:rPr lang="en-US" sz="1050" dirty="0">
                <a:solidFill>
                  <a:srgbClr val="7030A0"/>
                </a:solidFill>
                <a:latin typeface="Calibri" pitchFamily="34" charset="0"/>
                <a:ea typeface="Calibri" pitchFamily="34" charset="-122"/>
                <a:cs typeface="Calibri" pitchFamily="34" charset="-120"/>
              </a:rPr>
              <a:t>OEKO-TEX ECO PASSPORT certified for entire pigment &amp; reactive dyes range</a:t>
            </a:r>
            <a:endParaRPr lang="en-US" sz="1050" dirty="0">
              <a:solidFill>
                <a:srgbClr val="7030A0"/>
              </a:solidFill>
            </a:endParaRPr>
          </a:p>
          <a:p>
            <a:pPr marL="342900" indent="-342900">
              <a:spcAft>
                <a:spcPts val="600"/>
              </a:spcAft>
              <a:buSzPct val="100000"/>
              <a:buChar char="•"/>
            </a:pPr>
            <a:r>
              <a:rPr lang="en-US" sz="1050" dirty="0">
                <a:solidFill>
                  <a:srgbClr val="7030A0"/>
                </a:solidFill>
                <a:latin typeface="Calibri" pitchFamily="34" charset="0"/>
                <a:ea typeface="Calibri" pitchFamily="34" charset="-122"/>
                <a:cs typeface="Calibri" pitchFamily="34" charset="-120"/>
              </a:rPr>
              <a:t>Modern ETP &amp; water management at all manufacturing sites</a:t>
            </a:r>
            <a:endParaRPr lang="en-US" sz="1050" dirty="0">
              <a:solidFill>
                <a:srgbClr val="7030A0"/>
              </a:solidFill>
            </a:endParaRPr>
          </a:p>
          <a:p>
            <a:pPr marL="342900" indent="-342900">
              <a:spcAft>
                <a:spcPts val="600"/>
              </a:spcAft>
              <a:buSzPct val="100000"/>
              <a:buChar char="•"/>
            </a:pPr>
            <a:r>
              <a:rPr lang="en-US" sz="1050" dirty="0">
                <a:solidFill>
                  <a:srgbClr val="7030A0"/>
                </a:solidFill>
                <a:latin typeface="Calibri" pitchFamily="34" charset="0"/>
                <a:ea typeface="Calibri" pitchFamily="34" charset="-122"/>
                <a:cs typeface="Calibri" pitchFamily="34" charset="-120"/>
              </a:rPr>
              <a:t>Gradual shift to greener chemistries &amp; safer raw materials</a:t>
            </a:r>
            <a:endParaRPr lang="en-US" sz="1050" dirty="0">
              <a:solidFill>
                <a:srgbClr val="7030A0"/>
              </a:solidFill>
            </a:endParaRPr>
          </a:p>
          <a:p>
            <a:pPr marL="342900" indent="-342900">
              <a:spcAft>
                <a:spcPts val="600"/>
              </a:spcAft>
              <a:buSzPct val="100000"/>
              <a:buChar char="•"/>
            </a:pPr>
            <a:r>
              <a:rPr lang="en-US" sz="1050" dirty="0">
                <a:solidFill>
                  <a:srgbClr val="7030A0"/>
                </a:solidFill>
                <a:latin typeface="Calibri" pitchFamily="34" charset="0"/>
                <a:ea typeface="Calibri" pitchFamily="34" charset="-122"/>
                <a:cs typeface="Calibri" pitchFamily="34" charset="-120"/>
              </a:rPr>
              <a:t>ADIMEM membrane platform enabling customers' water reuse &amp; ZLD compliance</a:t>
            </a:r>
            <a:endParaRPr lang="en-US" sz="1050" dirty="0">
              <a:solidFill>
                <a:srgbClr val="7030A0"/>
              </a:solidFill>
            </a:endParaRPr>
          </a:p>
        </p:txBody>
      </p:sp>
      <p:sp>
        <p:nvSpPr>
          <p:cNvPr id="14" name="Shape 11">
            <a:extLst>
              <a:ext uri="{FF2B5EF4-FFF2-40B4-BE49-F238E27FC236}">
                <a16:creationId xmlns:a16="http://schemas.microsoft.com/office/drawing/2014/main" id="{713BE10E-EA15-8C32-95FF-3734BEE3BF2C}"/>
              </a:ext>
            </a:extLst>
          </p:cNvPr>
          <p:cNvSpPr/>
          <p:nvPr/>
        </p:nvSpPr>
        <p:spPr>
          <a:xfrm>
            <a:off x="3108960" y="804672"/>
            <a:ext cx="2779776" cy="54864"/>
          </a:xfrm>
          <a:prstGeom prst="rect">
            <a:avLst/>
          </a:prstGeom>
          <a:solidFill>
            <a:srgbClr val="CC0066"/>
          </a:solidFill>
          <a:ln w="12700">
            <a:solidFill>
              <a:srgbClr val="CC0066"/>
            </a:solidFill>
            <a:prstDash val="solid"/>
          </a:ln>
        </p:spPr>
        <p:txBody>
          <a:bodyPr tIns="18288" bIns="18288"/>
          <a:lstStyle/>
          <a:p>
            <a:endParaRPr dirty="0"/>
          </a:p>
        </p:txBody>
      </p:sp>
      <p:sp>
        <p:nvSpPr>
          <p:cNvPr id="15" name="Shape 12">
            <a:extLst>
              <a:ext uri="{FF2B5EF4-FFF2-40B4-BE49-F238E27FC236}">
                <a16:creationId xmlns:a16="http://schemas.microsoft.com/office/drawing/2014/main" id="{FA6279DA-928C-2915-41D8-20F6CD935E95}"/>
              </a:ext>
            </a:extLst>
          </p:cNvPr>
          <p:cNvSpPr/>
          <p:nvPr/>
        </p:nvSpPr>
        <p:spPr>
          <a:xfrm>
            <a:off x="4270248" y="932688"/>
            <a:ext cx="457200" cy="457200"/>
          </a:xfrm>
          <a:prstGeom prst="ellipse">
            <a:avLst/>
          </a:prstGeom>
          <a:solidFill>
            <a:srgbClr val="CC0066"/>
          </a:solidFill>
          <a:ln w="12700">
            <a:solidFill>
              <a:srgbClr val="CC0066"/>
            </a:solidFill>
            <a:prstDash val="solid"/>
          </a:ln>
        </p:spPr>
        <p:txBody>
          <a:bodyPr tIns="18288" bIns="18288"/>
          <a:lstStyle/>
          <a:p>
            <a:endParaRPr dirty="0"/>
          </a:p>
        </p:txBody>
      </p:sp>
      <p:pic>
        <p:nvPicPr>
          <p:cNvPr id="16" name="Image 1" descr="preencoded.png">
            <a:extLst>
              <a:ext uri="{FF2B5EF4-FFF2-40B4-BE49-F238E27FC236}">
                <a16:creationId xmlns:a16="http://schemas.microsoft.com/office/drawing/2014/main" id="{0B790756-6973-6D9A-C265-9B4D83D8F14B}"/>
              </a:ext>
            </a:extLst>
          </p:cNvPr>
          <p:cNvPicPr>
            <a:picLocks noChangeAspect="1"/>
          </p:cNvPicPr>
          <p:nvPr/>
        </p:nvPicPr>
        <p:blipFill>
          <a:blip r:embed="rId4"/>
          <a:stretch>
            <a:fillRect/>
          </a:stretch>
        </p:blipFill>
        <p:spPr>
          <a:xfrm>
            <a:off x="4270248" y="932688"/>
            <a:ext cx="457200" cy="457200"/>
          </a:xfrm>
          <a:prstGeom prst="rect">
            <a:avLst/>
          </a:prstGeom>
        </p:spPr>
      </p:pic>
      <p:sp>
        <p:nvSpPr>
          <p:cNvPr id="17" name="Text 13">
            <a:extLst>
              <a:ext uri="{FF2B5EF4-FFF2-40B4-BE49-F238E27FC236}">
                <a16:creationId xmlns:a16="http://schemas.microsoft.com/office/drawing/2014/main" id="{A43D519E-B674-AA8B-9AF2-9F2EE89C7A6E}"/>
              </a:ext>
            </a:extLst>
          </p:cNvPr>
          <p:cNvSpPr/>
          <p:nvPr/>
        </p:nvSpPr>
        <p:spPr>
          <a:xfrm>
            <a:off x="3236976" y="1508760"/>
            <a:ext cx="2523744" cy="310896"/>
          </a:xfrm>
          <a:prstGeom prst="rect">
            <a:avLst/>
          </a:prstGeom>
          <a:noFill/>
          <a:ln/>
        </p:spPr>
        <p:txBody>
          <a:bodyPr wrap="square" lIns="0" tIns="0" rIns="0" bIns="0" rtlCol="0" anchor="ctr"/>
          <a:lstStyle/>
          <a:p>
            <a:pPr marL="0" indent="0" algn="ctr">
              <a:buNone/>
            </a:pPr>
            <a:r>
              <a:rPr lang="en-US" sz="1100" b="1" kern="0" spc="150" dirty="0">
                <a:solidFill>
                  <a:srgbClr val="CC0066"/>
                </a:solidFill>
                <a:latin typeface="Calibri" pitchFamily="34" charset="0"/>
                <a:ea typeface="Calibri" pitchFamily="34" charset="-122"/>
                <a:cs typeface="Calibri" pitchFamily="34" charset="-120"/>
              </a:rPr>
              <a:t>SOCIAL</a:t>
            </a:r>
            <a:endParaRPr lang="en-US" sz="1100" dirty="0"/>
          </a:p>
        </p:txBody>
      </p:sp>
      <p:sp>
        <p:nvSpPr>
          <p:cNvPr id="18" name="Text 14">
            <a:extLst>
              <a:ext uri="{FF2B5EF4-FFF2-40B4-BE49-F238E27FC236}">
                <a16:creationId xmlns:a16="http://schemas.microsoft.com/office/drawing/2014/main" id="{923EF77D-0777-E488-933C-4A8A53405188}"/>
              </a:ext>
            </a:extLst>
          </p:cNvPr>
          <p:cNvSpPr/>
          <p:nvPr/>
        </p:nvSpPr>
        <p:spPr>
          <a:xfrm>
            <a:off x="3273552" y="2013073"/>
            <a:ext cx="2487168" cy="2697480"/>
          </a:xfrm>
          <a:prstGeom prst="rect">
            <a:avLst/>
          </a:prstGeom>
          <a:noFill/>
          <a:ln/>
        </p:spPr>
        <p:txBody>
          <a:bodyPr wrap="square" tIns="18288" bIns="18288" rtlCol="0" anchor="t"/>
          <a:lstStyle/>
          <a:p>
            <a:pPr marL="342900" indent="-342900">
              <a:spcAft>
                <a:spcPts val="600"/>
              </a:spcAft>
              <a:buSzPct val="100000"/>
              <a:buChar char="•"/>
            </a:pPr>
            <a:r>
              <a:rPr lang="en-US" sz="1050" dirty="0">
                <a:solidFill>
                  <a:srgbClr val="7030A0"/>
                </a:solidFill>
                <a:latin typeface="Calibri" pitchFamily="34" charset="0"/>
                <a:ea typeface="Calibri" pitchFamily="34" charset="-122"/>
                <a:cs typeface="Calibri" pitchFamily="34" charset="-120"/>
              </a:rPr>
              <a:t>Second &amp; third generation, professionally qualified, family leadership</a:t>
            </a:r>
          </a:p>
          <a:p>
            <a:pPr marL="342900" indent="-342900">
              <a:spcAft>
                <a:spcPts val="600"/>
              </a:spcAft>
              <a:buSzPct val="100000"/>
              <a:buChar char="•"/>
            </a:pPr>
            <a:r>
              <a:rPr lang="en-US" sz="1050" dirty="0">
                <a:solidFill>
                  <a:srgbClr val="7030A0"/>
                </a:solidFill>
                <a:latin typeface="Calibri" pitchFamily="34" charset="0"/>
                <a:ea typeface="Calibri" pitchFamily="34" charset="-122"/>
                <a:cs typeface="Calibri" pitchFamily="34" charset="-120"/>
              </a:rPr>
              <a:t>Long-tenure management team</a:t>
            </a:r>
            <a:endParaRPr lang="en-US" sz="1050" dirty="0">
              <a:solidFill>
                <a:srgbClr val="7030A0"/>
              </a:solidFill>
            </a:endParaRPr>
          </a:p>
          <a:p>
            <a:pPr marL="342900" indent="-342900">
              <a:spcAft>
                <a:spcPts val="600"/>
              </a:spcAft>
              <a:buSzPct val="100000"/>
              <a:buChar char="•"/>
            </a:pPr>
            <a:r>
              <a:rPr lang="en-US" sz="1050" dirty="0">
                <a:solidFill>
                  <a:srgbClr val="7030A0"/>
                </a:solidFill>
                <a:latin typeface="Calibri" pitchFamily="34" charset="0"/>
                <a:ea typeface="Calibri" pitchFamily="34" charset="-122"/>
                <a:cs typeface="Calibri" pitchFamily="34" charset="-120"/>
              </a:rPr>
              <a:t>Responsible employer with multi-decade community presence in Maharashtra</a:t>
            </a:r>
            <a:endParaRPr lang="en-US" sz="1050" dirty="0">
              <a:solidFill>
                <a:srgbClr val="7030A0"/>
              </a:solidFill>
            </a:endParaRPr>
          </a:p>
          <a:p>
            <a:pPr marL="342900" indent="-342900">
              <a:spcAft>
                <a:spcPts val="600"/>
              </a:spcAft>
              <a:buSzPct val="100000"/>
              <a:buChar char="•"/>
            </a:pPr>
            <a:r>
              <a:rPr lang="en-US" sz="1050" dirty="0">
                <a:solidFill>
                  <a:srgbClr val="7030A0"/>
                </a:solidFill>
                <a:latin typeface="Calibri" pitchFamily="34" charset="0"/>
                <a:ea typeface="Calibri" pitchFamily="34" charset="-122"/>
                <a:cs typeface="Calibri" pitchFamily="34" charset="-120"/>
              </a:rPr>
              <a:t>Compliance with labour standards across manufacturing operations</a:t>
            </a:r>
            <a:endParaRPr lang="en-US" sz="1050" dirty="0">
              <a:solidFill>
                <a:srgbClr val="7030A0"/>
              </a:solidFill>
            </a:endParaRPr>
          </a:p>
          <a:p>
            <a:pPr marL="342900" indent="-342900">
              <a:spcAft>
                <a:spcPts val="600"/>
              </a:spcAft>
              <a:buSzPct val="100000"/>
              <a:buChar char="•"/>
            </a:pPr>
            <a:r>
              <a:rPr lang="en-US" sz="1050" dirty="0">
                <a:solidFill>
                  <a:srgbClr val="7030A0"/>
                </a:solidFill>
                <a:latin typeface="Calibri" pitchFamily="34" charset="0"/>
                <a:ea typeface="Calibri" pitchFamily="34" charset="-122"/>
                <a:cs typeface="Calibri" pitchFamily="34" charset="-120"/>
              </a:rPr>
              <a:t>Transparent stakeholder communications via BSE filings</a:t>
            </a:r>
            <a:endParaRPr lang="en-US" sz="1050" dirty="0">
              <a:solidFill>
                <a:srgbClr val="7030A0"/>
              </a:solidFill>
            </a:endParaRPr>
          </a:p>
        </p:txBody>
      </p:sp>
      <p:sp>
        <p:nvSpPr>
          <p:cNvPr id="20" name="Shape 16">
            <a:extLst>
              <a:ext uri="{FF2B5EF4-FFF2-40B4-BE49-F238E27FC236}">
                <a16:creationId xmlns:a16="http://schemas.microsoft.com/office/drawing/2014/main" id="{D64DA759-576D-E200-6360-4CDD0A0BCBEE}"/>
              </a:ext>
            </a:extLst>
          </p:cNvPr>
          <p:cNvSpPr/>
          <p:nvPr/>
        </p:nvSpPr>
        <p:spPr>
          <a:xfrm>
            <a:off x="6053328" y="804672"/>
            <a:ext cx="2779776" cy="54864"/>
          </a:xfrm>
          <a:prstGeom prst="rect">
            <a:avLst/>
          </a:prstGeom>
          <a:solidFill>
            <a:srgbClr val="00A99D"/>
          </a:solidFill>
          <a:ln w="12700">
            <a:solidFill>
              <a:srgbClr val="00A99D"/>
            </a:solidFill>
            <a:prstDash val="solid"/>
          </a:ln>
        </p:spPr>
        <p:txBody>
          <a:bodyPr tIns="18288" bIns="18288"/>
          <a:lstStyle/>
          <a:p>
            <a:endParaRPr dirty="0"/>
          </a:p>
        </p:txBody>
      </p:sp>
      <p:sp>
        <p:nvSpPr>
          <p:cNvPr id="21" name="Shape 17">
            <a:extLst>
              <a:ext uri="{FF2B5EF4-FFF2-40B4-BE49-F238E27FC236}">
                <a16:creationId xmlns:a16="http://schemas.microsoft.com/office/drawing/2014/main" id="{6C0BE7E8-9FEE-5287-B5C8-D2ADFE615CBB}"/>
              </a:ext>
            </a:extLst>
          </p:cNvPr>
          <p:cNvSpPr/>
          <p:nvPr/>
        </p:nvSpPr>
        <p:spPr>
          <a:xfrm>
            <a:off x="7214616" y="932688"/>
            <a:ext cx="457200" cy="457200"/>
          </a:xfrm>
          <a:prstGeom prst="ellipse">
            <a:avLst/>
          </a:prstGeom>
          <a:solidFill>
            <a:srgbClr val="00A99D"/>
          </a:solidFill>
          <a:ln w="12700">
            <a:solidFill>
              <a:srgbClr val="00A99D"/>
            </a:solidFill>
            <a:prstDash val="solid"/>
          </a:ln>
        </p:spPr>
        <p:txBody>
          <a:bodyPr tIns="18288" bIns="18288"/>
          <a:lstStyle/>
          <a:p>
            <a:endParaRPr dirty="0"/>
          </a:p>
        </p:txBody>
      </p:sp>
      <p:pic>
        <p:nvPicPr>
          <p:cNvPr id="22" name="Image 2" descr="preencoded.png">
            <a:extLst>
              <a:ext uri="{FF2B5EF4-FFF2-40B4-BE49-F238E27FC236}">
                <a16:creationId xmlns:a16="http://schemas.microsoft.com/office/drawing/2014/main" id="{ADBD1C00-17F5-2926-C0B7-19C9D6A97560}"/>
              </a:ext>
            </a:extLst>
          </p:cNvPr>
          <p:cNvPicPr>
            <a:picLocks noChangeAspect="1"/>
          </p:cNvPicPr>
          <p:nvPr/>
        </p:nvPicPr>
        <p:blipFill>
          <a:blip r:embed="rId5"/>
          <a:stretch>
            <a:fillRect/>
          </a:stretch>
        </p:blipFill>
        <p:spPr>
          <a:xfrm>
            <a:off x="7214616" y="932688"/>
            <a:ext cx="457200" cy="457200"/>
          </a:xfrm>
          <a:prstGeom prst="rect">
            <a:avLst/>
          </a:prstGeom>
        </p:spPr>
      </p:pic>
      <p:sp>
        <p:nvSpPr>
          <p:cNvPr id="23" name="Text 18">
            <a:extLst>
              <a:ext uri="{FF2B5EF4-FFF2-40B4-BE49-F238E27FC236}">
                <a16:creationId xmlns:a16="http://schemas.microsoft.com/office/drawing/2014/main" id="{03FD411E-5DC8-0EEC-06FA-1069F90B721E}"/>
              </a:ext>
            </a:extLst>
          </p:cNvPr>
          <p:cNvSpPr/>
          <p:nvPr/>
        </p:nvSpPr>
        <p:spPr>
          <a:xfrm>
            <a:off x="6181344" y="1508760"/>
            <a:ext cx="2523744" cy="310896"/>
          </a:xfrm>
          <a:prstGeom prst="rect">
            <a:avLst/>
          </a:prstGeom>
          <a:noFill/>
          <a:ln/>
        </p:spPr>
        <p:txBody>
          <a:bodyPr wrap="square" lIns="0" tIns="0" rIns="0" bIns="0" rtlCol="0" anchor="ctr"/>
          <a:lstStyle/>
          <a:p>
            <a:pPr marL="0" indent="0" algn="ctr">
              <a:buNone/>
            </a:pPr>
            <a:r>
              <a:rPr lang="en-US" sz="1100" b="1" kern="0" spc="150" dirty="0">
                <a:solidFill>
                  <a:srgbClr val="00A99D"/>
                </a:solidFill>
                <a:latin typeface="Calibri" pitchFamily="34" charset="0"/>
                <a:ea typeface="Calibri" pitchFamily="34" charset="-122"/>
                <a:cs typeface="Calibri" pitchFamily="34" charset="-120"/>
              </a:rPr>
              <a:t>GOVERNANCE</a:t>
            </a:r>
            <a:endParaRPr lang="en-US" sz="1100" dirty="0"/>
          </a:p>
        </p:txBody>
      </p:sp>
      <p:sp>
        <p:nvSpPr>
          <p:cNvPr id="24" name="Text 19">
            <a:extLst>
              <a:ext uri="{FF2B5EF4-FFF2-40B4-BE49-F238E27FC236}">
                <a16:creationId xmlns:a16="http://schemas.microsoft.com/office/drawing/2014/main" id="{6D71C15A-13F1-40E8-8DD2-57EC8E5AC5FA}"/>
              </a:ext>
            </a:extLst>
          </p:cNvPr>
          <p:cNvSpPr/>
          <p:nvPr/>
        </p:nvSpPr>
        <p:spPr>
          <a:xfrm>
            <a:off x="6217920" y="2180166"/>
            <a:ext cx="2487168" cy="2697480"/>
          </a:xfrm>
          <a:prstGeom prst="rect">
            <a:avLst/>
          </a:prstGeom>
          <a:noFill/>
          <a:ln/>
        </p:spPr>
        <p:txBody>
          <a:bodyPr wrap="square" tIns="18288" bIns="18288" rtlCol="0" anchor="t"/>
          <a:lstStyle/>
          <a:p>
            <a:pPr marL="342900" indent="-342900">
              <a:spcAft>
                <a:spcPts val="600"/>
              </a:spcAft>
              <a:buSzPct val="100000"/>
              <a:buChar char="•"/>
            </a:pPr>
            <a:r>
              <a:rPr lang="en-US" sz="1050" dirty="0">
                <a:solidFill>
                  <a:srgbClr val="7030A0"/>
                </a:solidFill>
                <a:latin typeface="Calibri" pitchFamily="34" charset="0"/>
                <a:ea typeface="Calibri" pitchFamily="34" charset="-122"/>
                <a:cs typeface="Calibri" pitchFamily="34" charset="-120"/>
              </a:rPr>
              <a:t>BSE-listed with consistent regulatory compliance since 1995</a:t>
            </a:r>
            <a:endParaRPr lang="en-US" sz="1050" dirty="0">
              <a:solidFill>
                <a:srgbClr val="7030A0"/>
              </a:solidFill>
            </a:endParaRPr>
          </a:p>
          <a:p>
            <a:pPr marL="342900" indent="-342900">
              <a:spcAft>
                <a:spcPts val="600"/>
              </a:spcAft>
              <a:buSzPct val="100000"/>
              <a:buChar char="•"/>
            </a:pPr>
            <a:r>
              <a:rPr lang="en-US" sz="1050" dirty="0">
                <a:solidFill>
                  <a:srgbClr val="7030A0"/>
                </a:solidFill>
                <a:latin typeface="Calibri" pitchFamily="34" charset="0"/>
                <a:ea typeface="Calibri" pitchFamily="34" charset="-122"/>
                <a:cs typeface="Calibri" pitchFamily="34" charset="-120"/>
              </a:rPr>
              <a:t>Board oversight of capex, ESG and material business decisions</a:t>
            </a:r>
            <a:endParaRPr lang="en-US" sz="1050" dirty="0">
              <a:solidFill>
                <a:srgbClr val="7030A0"/>
              </a:solidFill>
            </a:endParaRPr>
          </a:p>
          <a:p>
            <a:pPr marL="342900" indent="-342900">
              <a:spcAft>
                <a:spcPts val="600"/>
              </a:spcAft>
              <a:buSzPct val="100000"/>
              <a:buChar char="•"/>
            </a:pPr>
            <a:r>
              <a:rPr lang="en-US" sz="1050" dirty="0">
                <a:solidFill>
                  <a:srgbClr val="7030A0"/>
                </a:solidFill>
                <a:latin typeface="Calibri" pitchFamily="34" charset="0"/>
                <a:ea typeface="Calibri" pitchFamily="34" charset="-122"/>
                <a:cs typeface="Calibri" pitchFamily="34" charset="-120"/>
              </a:rPr>
              <a:t>CRISIL &amp; India Ratings credit assessments are BB+/Stable</a:t>
            </a:r>
            <a:endParaRPr lang="en-US" sz="1050" dirty="0">
              <a:solidFill>
                <a:srgbClr val="7030A0"/>
              </a:solidFill>
            </a:endParaRPr>
          </a:p>
          <a:p>
            <a:pPr marL="342900" indent="-342900">
              <a:spcAft>
                <a:spcPts val="600"/>
              </a:spcAft>
              <a:buSzPct val="100000"/>
              <a:buChar char="•"/>
            </a:pPr>
            <a:r>
              <a:rPr lang="en-US" sz="1050" dirty="0">
                <a:solidFill>
                  <a:srgbClr val="7030A0"/>
                </a:solidFill>
                <a:latin typeface="Calibri" pitchFamily="34" charset="0"/>
                <a:ea typeface="Calibri" pitchFamily="34" charset="-122"/>
                <a:cs typeface="Calibri" pitchFamily="34" charset="-120"/>
              </a:rPr>
              <a:t>Calibrated capital allocation - growth without reckless leverage</a:t>
            </a:r>
            <a:endParaRPr lang="en-US" sz="1050" dirty="0">
              <a:solidFill>
                <a:srgbClr val="7030A0"/>
              </a:solidFill>
            </a:endParaRPr>
          </a:p>
        </p:txBody>
      </p:sp>
      <p:sp>
        <p:nvSpPr>
          <p:cNvPr id="25" name="Shape 20">
            <a:extLst>
              <a:ext uri="{FF2B5EF4-FFF2-40B4-BE49-F238E27FC236}">
                <a16:creationId xmlns:a16="http://schemas.microsoft.com/office/drawing/2014/main" id="{1BD84F36-3B52-072F-3F9B-3FF5D2710FF6}"/>
              </a:ext>
            </a:extLst>
          </p:cNvPr>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26" name="Text 21">
            <a:extLst>
              <a:ext uri="{FF2B5EF4-FFF2-40B4-BE49-F238E27FC236}">
                <a16:creationId xmlns:a16="http://schemas.microsoft.com/office/drawing/2014/main" id="{AAB58495-488C-5257-EA24-6CFA4D340C50}"/>
              </a:ext>
            </a:extLst>
          </p:cNvPr>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27" name="Text 22">
            <a:extLst>
              <a:ext uri="{FF2B5EF4-FFF2-40B4-BE49-F238E27FC236}">
                <a16:creationId xmlns:a16="http://schemas.microsoft.com/office/drawing/2014/main" id="{ECFFA6B5-511D-5656-4F5F-01A3F51FB77B}"/>
              </a:ext>
            </a:extLst>
          </p:cNvPr>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25 / 27</a:t>
            </a:r>
            <a:endParaRPr lang="en-US" sz="700" dirty="0">
              <a:solidFill>
                <a:schemeClr val="bg1"/>
              </a:solidFill>
            </a:endParaRPr>
          </a:p>
        </p:txBody>
      </p:sp>
      <p:pic>
        <p:nvPicPr>
          <p:cNvPr id="13" name="Picture 12">
            <a:extLst>
              <a:ext uri="{FF2B5EF4-FFF2-40B4-BE49-F238E27FC236}">
                <a16:creationId xmlns:a16="http://schemas.microsoft.com/office/drawing/2014/main" id="{EA43A74F-537C-1705-EFE3-F4B81D43BA90}"/>
              </a:ext>
            </a:extLst>
          </p:cNvPr>
          <p:cNvPicPr>
            <a:picLocks noChangeAspect="1"/>
          </p:cNvPicPr>
          <p:nvPr/>
        </p:nvPicPr>
        <p:blipFill>
          <a:blip r:embed="rId6"/>
          <a:stretch>
            <a:fillRect/>
          </a:stretch>
        </p:blipFill>
        <p:spPr>
          <a:xfrm>
            <a:off x="6013287" y="81296"/>
            <a:ext cx="1393353" cy="515350"/>
          </a:xfrm>
          <a:prstGeom prst="rect">
            <a:avLst/>
          </a:prstGeom>
        </p:spPr>
      </p:pic>
    </p:spTree>
    <p:extLst>
      <p:ext uri="{BB962C8B-B14F-4D97-AF65-F5344CB8AC3E}">
        <p14:creationId xmlns:p14="http://schemas.microsoft.com/office/powerpoint/2010/main" val="42681585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1">
    <p:bg>
      <p:bgPr>
        <a:solidFill>
          <a:srgbClr val="FAFAFA"/>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2D1B2E"/>
          </a:solidFill>
          <a:ln w="12700">
            <a:solidFill>
              <a:srgbClr val="2D1B2E"/>
            </a:solidFill>
            <a:prstDash val="solid"/>
          </a:ln>
        </p:spPr>
        <p:txBody>
          <a:bodyPr tIns="18288" bIns="18288"/>
          <a:lstStyle/>
          <a:p>
            <a:endParaRPr dirty="0"/>
          </a:p>
        </p:txBody>
      </p:sp>
      <p:sp>
        <p:nvSpPr>
          <p:cNvPr id="3" name="Shape 1"/>
          <p:cNvSpPr/>
          <p:nvPr/>
        </p:nvSpPr>
        <p:spPr>
          <a:xfrm>
            <a:off x="0" y="0"/>
            <a:ext cx="50292" cy="658368"/>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p:cNvSpPr/>
          <p:nvPr/>
        </p:nvSpPr>
        <p:spPr>
          <a:xfrm>
            <a:off x="164592" y="64008"/>
            <a:ext cx="6858000" cy="530352"/>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Investment Thesis &amp; Key Risks</a:t>
            </a:r>
            <a:endParaRPr lang="en-US" sz="1800" dirty="0"/>
          </a:p>
        </p:txBody>
      </p:sp>
      <p:sp>
        <p:nvSpPr>
          <p:cNvPr id="5" name="Shape 3"/>
          <p:cNvSpPr/>
          <p:nvPr/>
        </p:nvSpPr>
        <p:spPr>
          <a:xfrm>
            <a:off x="7818120" y="128016"/>
            <a:ext cx="1188720" cy="384048"/>
          </a:xfrm>
          <a:prstGeom prst="rect">
            <a:avLst/>
          </a:prstGeom>
          <a:solidFill>
            <a:srgbClr val="CC0066"/>
          </a:solidFill>
          <a:ln w="12700">
            <a:solidFill>
              <a:srgbClr val="CC0066"/>
            </a:solidFill>
            <a:prstDash val="solid"/>
          </a:ln>
        </p:spPr>
        <p:txBody>
          <a:bodyPr tIns="18288" bIns="18288"/>
          <a:lstStyle/>
          <a:p>
            <a:endParaRPr dirty="0"/>
          </a:p>
        </p:txBody>
      </p:sp>
      <p:sp>
        <p:nvSpPr>
          <p:cNvPr id="6" name="Text 4"/>
          <p:cNvSpPr/>
          <p:nvPr/>
        </p:nvSpPr>
        <p:spPr>
          <a:xfrm>
            <a:off x="7818120" y="128016"/>
            <a:ext cx="1188720" cy="384048"/>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THESIS</a:t>
            </a:r>
            <a:endParaRPr lang="en-US" sz="900" dirty="0"/>
          </a:p>
        </p:txBody>
      </p:sp>
      <p:sp>
        <p:nvSpPr>
          <p:cNvPr id="7" name="Shape 5"/>
          <p:cNvSpPr/>
          <p:nvPr/>
        </p:nvSpPr>
        <p:spPr>
          <a:xfrm>
            <a:off x="164592" y="804672"/>
            <a:ext cx="5047488" cy="4041648"/>
          </a:xfrm>
          <a:prstGeom prst="rect">
            <a:avLst/>
          </a:prstGeom>
          <a:solidFill>
            <a:srgbClr val="F9F0FB"/>
          </a:solidFill>
          <a:ln w="12700">
            <a:solidFill>
              <a:srgbClr val="E8D0F0"/>
            </a:solidFill>
            <a:prstDash val="solid"/>
          </a:ln>
        </p:spPr>
        <p:txBody>
          <a:bodyPr tIns="18288" bIns="18288"/>
          <a:lstStyle/>
          <a:p>
            <a:endParaRPr dirty="0"/>
          </a:p>
        </p:txBody>
      </p:sp>
      <p:sp>
        <p:nvSpPr>
          <p:cNvPr id="8" name="Shape 6"/>
          <p:cNvSpPr/>
          <p:nvPr/>
        </p:nvSpPr>
        <p:spPr>
          <a:xfrm>
            <a:off x="164592" y="804672"/>
            <a:ext cx="50292" cy="4041648"/>
          </a:xfrm>
          <a:prstGeom prst="rect">
            <a:avLst/>
          </a:prstGeom>
          <a:solidFill>
            <a:srgbClr val="CC0066"/>
          </a:solidFill>
          <a:ln w="12700">
            <a:solidFill>
              <a:srgbClr val="CC0066"/>
            </a:solidFill>
            <a:prstDash val="solid"/>
          </a:ln>
        </p:spPr>
        <p:txBody>
          <a:bodyPr tIns="18288" bIns="18288"/>
          <a:lstStyle/>
          <a:p>
            <a:endParaRPr dirty="0"/>
          </a:p>
        </p:txBody>
      </p:sp>
      <p:sp>
        <p:nvSpPr>
          <p:cNvPr id="9" name="Text 7"/>
          <p:cNvSpPr/>
          <p:nvPr/>
        </p:nvSpPr>
        <p:spPr>
          <a:xfrm>
            <a:off x="320040" y="877824"/>
            <a:ext cx="4754880" cy="274320"/>
          </a:xfrm>
          <a:prstGeom prst="rect">
            <a:avLst/>
          </a:prstGeom>
          <a:noFill/>
          <a:ln/>
        </p:spPr>
        <p:txBody>
          <a:bodyPr wrap="square" lIns="0" tIns="0" rIns="0" bIns="0" rtlCol="0" anchor="ctr"/>
          <a:lstStyle/>
          <a:p>
            <a:pPr marL="0" indent="0">
              <a:buNone/>
            </a:pPr>
            <a:r>
              <a:rPr lang="en-US" sz="1000" b="1" kern="0" spc="100" dirty="0">
                <a:solidFill>
                  <a:srgbClr val="CC0066"/>
                </a:solidFill>
                <a:latin typeface="Calibri" pitchFamily="34" charset="0"/>
                <a:ea typeface="Calibri" pitchFamily="34" charset="-122"/>
                <a:cs typeface="Calibri" pitchFamily="34" charset="-120"/>
              </a:rPr>
              <a:t>WHY VIPUL ORGANICS?</a:t>
            </a:r>
            <a:endParaRPr lang="en-US" sz="1000" dirty="0"/>
          </a:p>
        </p:txBody>
      </p:sp>
      <p:pic>
        <p:nvPicPr>
          <p:cNvPr id="10" name="Image 0" descr="preencoded.png"/>
          <p:cNvPicPr>
            <a:picLocks noChangeAspect="1"/>
          </p:cNvPicPr>
          <p:nvPr/>
        </p:nvPicPr>
        <p:blipFill>
          <a:blip r:embed="rId3"/>
          <a:stretch>
            <a:fillRect/>
          </a:stretch>
        </p:blipFill>
        <p:spPr>
          <a:xfrm>
            <a:off x="292608" y="1316736"/>
            <a:ext cx="274320" cy="274320"/>
          </a:xfrm>
          <a:prstGeom prst="rect">
            <a:avLst/>
          </a:prstGeom>
        </p:spPr>
      </p:pic>
      <p:sp>
        <p:nvSpPr>
          <p:cNvPr id="11" name="Text 8"/>
          <p:cNvSpPr/>
          <p:nvPr/>
        </p:nvSpPr>
        <p:spPr>
          <a:xfrm>
            <a:off x="658368" y="1243584"/>
            <a:ext cx="4389120"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Attractive Structural Niche</a:t>
            </a:r>
            <a:endParaRPr lang="en-US" sz="1000" dirty="0"/>
          </a:p>
        </p:txBody>
      </p:sp>
      <p:sp>
        <p:nvSpPr>
          <p:cNvPr id="12" name="Text 9"/>
          <p:cNvSpPr/>
          <p:nvPr/>
        </p:nvSpPr>
        <p:spPr>
          <a:xfrm>
            <a:off x="658368" y="1536192"/>
            <a:ext cx="4389120" cy="365760"/>
          </a:xfrm>
          <a:prstGeom prst="rect">
            <a:avLst/>
          </a:prstGeom>
          <a:noFill/>
          <a:ln/>
        </p:spPr>
        <p:txBody>
          <a:bodyPr wrap="square" lIns="0" tIns="0" rIns="0" bIns="0" rtlCol="0" anchor="ctr"/>
          <a:lstStyle/>
          <a:p>
            <a:pPr marL="0" indent="0">
              <a:lnSpc>
                <a:spcPct val="130000"/>
              </a:lnSpc>
              <a:buNone/>
            </a:pPr>
            <a:r>
              <a:rPr lang="en-US" sz="850" dirty="0">
                <a:solidFill>
                  <a:srgbClr val="4A3550"/>
                </a:solidFill>
                <a:latin typeface="Calibri" pitchFamily="34" charset="0"/>
                <a:ea typeface="Calibri" pitchFamily="34" charset="-122"/>
                <a:cs typeface="Calibri" pitchFamily="34" charset="-120"/>
              </a:rPr>
              <a:t>Dyes &amp; pigments in India is a structurally growing specialty chemicals segment with both domestic demand and strong export tailwinds from China+1</a:t>
            </a:r>
            <a:endParaRPr lang="en-US" sz="850" dirty="0"/>
          </a:p>
        </p:txBody>
      </p:sp>
      <p:pic>
        <p:nvPicPr>
          <p:cNvPr id="13" name="Image 1" descr="preencoded.png"/>
          <p:cNvPicPr>
            <a:picLocks noChangeAspect="1"/>
          </p:cNvPicPr>
          <p:nvPr/>
        </p:nvPicPr>
        <p:blipFill>
          <a:blip r:embed="rId3"/>
          <a:stretch>
            <a:fillRect/>
          </a:stretch>
        </p:blipFill>
        <p:spPr>
          <a:xfrm>
            <a:off x="292608" y="2011680"/>
            <a:ext cx="274320" cy="274320"/>
          </a:xfrm>
          <a:prstGeom prst="rect">
            <a:avLst/>
          </a:prstGeom>
        </p:spPr>
      </p:pic>
      <p:sp>
        <p:nvSpPr>
          <p:cNvPr id="14" name="Text 10"/>
          <p:cNvSpPr/>
          <p:nvPr/>
        </p:nvSpPr>
        <p:spPr>
          <a:xfrm>
            <a:off x="658368" y="1938528"/>
            <a:ext cx="4389120"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Established Brand with Application know how/ Compliance Edge</a:t>
            </a:r>
            <a:endParaRPr lang="en-US" sz="1000" dirty="0"/>
          </a:p>
        </p:txBody>
      </p:sp>
      <p:sp>
        <p:nvSpPr>
          <p:cNvPr id="15" name="Text 11"/>
          <p:cNvSpPr/>
          <p:nvPr/>
        </p:nvSpPr>
        <p:spPr>
          <a:xfrm>
            <a:off x="658368" y="2231136"/>
            <a:ext cx="4389120" cy="365760"/>
          </a:xfrm>
          <a:prstGeom prst="rect">
            <a:avLst/>
          </a:prstGeom>
          <a:noFill/>
          <a:ln/>
        </p:spPr>
        <p:txBody>
          <a:bodyPr wrap="square" lIns="0" tIns="0" rIns="0" bIns="0" rtlCol="0" anchor="ctr"/>
          <a:lstStyle/>
          <a:p>
            <a:pPr marL="0" indent="0">
              <a:lnSpc>
                <a:spcPct val="130000"/>
              </a:lnSpc>
              <a:buNone/>
            </a:pPr>
            <a:r>
              <a:rPr lang="en-US" sz="850" dirty="0">
                <a:solidFill>
                  <a:srgbClr val="4A3550"/>
                </a:solidFill>
                <a:latin typeface="Calibri" pitchFamily="34" charset="0"/>
                <a:ea typeface="Calibri" pitchFamily="34" charset="-122"/>
                <a:cs typeface="Calibri" pitchFamily="34" charset="-120"/>
              </a:rPr>
              <a:t>55+ year brand, Best in class industrial application development labs/ OEKO-TEX certification, and diversified product range give it a moat in compliance-driven markets including EU &amp; US</a:t>
            </a:r>
            <a:endParaRPr lang="en-US" sz="850" dirty="0"/>
          </a:p>
        </p:txBody>
      </p:sp>
      <p:pic>
        <p:nvPicPr>
          <p:cNvPr id="16" name="Image 2" descr="preencoded.png"/>
          <p:cNvPicPr>
            <a:picLocks noChangeAspect="1"/>
          </p:cNvPicPr>
          <p:nvPr/>
        </p:nvPicPr>
        <p:blipFill>
          <a:blip r:embed="rId3"/>
          <a:stretch>
            <a:fillRect/>
          </a:stretch>
        </p:blipFill>
        <p:spPr>
          <a:xfrm>
            <a:off x="292608" y="2706624"/>
            <a:ext cx="274320" cy="274320"/>
          </a:xfrm>
          <a:prstGeom prst="rect">
            <a:avLst/>
          </a:prstGeom>
        </p:spPr>
      </p:pic>
      <p:sp>
        <p:nvSpPr>
          <p:cNvPr id="17" name="Text 12"/>
          <p:cNvSpPr/>
          <p:nvPr/>
        </p:nvSpPr>
        <p:spPr>
          <a:xfrm>
            <a:off x="658368" y="2633472"/>
            <a:ext cx="4389120"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Visible Growth Pipeline</a:t>
            </a:r>
            <a:endParaRPr lang="en-US" sz="1000" dirty="0"/>
          </a:p>
        </p:txBody>
      </p:sp>
      <p:sp>
        <p:nvSpPr>
          <p:cNvPr id="18" name="Text 13"/>
          <p:cNvSpPr/>
          <p:nvPr/>
        </p:nvSpPr>
        <p:spPr>
          <a:xfrm>
            <a:off x="658368" y="2926080"/>
            <a:ext cx="4389120" cy="365760"/>
          </a:xfrm>
          <a:prstGeom prst="rect">
            <a:avLst/>
          </a:prstGeom>
          <a:noFill/>
          <a:ln/>
        </p:spPr>
        <p:txBody>
          <a:bodyPr wrap="square" lIns="0" tIns="0" rIns="0" bIns="0" rtlCol="0" anchor="ctr"/>
          <a:lstStyle/>
          <a:p>
            <a:pPr marL="0" indent="0">
              <a:lnSpc>
                <a:spcPct val="130000"/>
              </a:lnSpc>
              <a:buNone/>
            </a:pPr>
            <a:r>
              <a:rPr lang="en-US" sz="850" dirty="0">
                <a:solidFill>
                  <a:srgbClr val="4A3550"/>
                </a:solidFill>
                <a:latin typeface="Calibri" pitchFamily="34" charset="0"/>
                <a:ea typeface="Calibri" pitchFamily="34" charset="-122"/>
                <a:cs typeface="Calibri" pitchFamily="34" charset="-120"/>
              </a:rPr>
              <a:t>Sayakha now operational (Aug 2026) with 5× pigment capacity headroom; ADIMEM membrane platform targets 25% of group revenue within 3 years</a:t>
            </a:r>
            <a:endParaRPr lang="en-US" sz="850" dirty="0"/>
          </a:p>
        </p:txBody>
      </p:sp>
      <p:pic>
        <p:nvPicPr>
          <p:cNvPr id="19" name="Image 3" descr="preencoded.png"/>
          <p:cNvPicPr>
            <a:picLocks noChangeAspect="1"/>
          </p:cNvPicPr>
          <p:nvPr/>
        </p:nvPicPr>
        <p:blipFill>
          <a:blip r:embed="rId3"/>
          <a:stretch>
            <a:fillRect/>
          </a:stretch>
        </p:blipFill>
        <p:spPr>
          <a:xfrm>
            <a:off x="292608" y="3401568"/>
            <a:ext cx="274320" cy="274320"/>
          </a:xfrm>
          <a:prstGeom prst="rect">
            <a:avLst/>
          </a:prstGeom>
        </p:spPr>
      </p:pic>
      <p:sp>
        <p:nvSpPr>
          <p:cNvPr id="20" name="Text 14"/>
          <p:cNvSpPr/>
          <p:nvPr/>
        </p:nvSpPr>
        <p:spPr>
          <a:xfrm>
            <a:off x="658368" y="3328416"/>
            <a:ext cx="4389120"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Earnings Recovery Underway</a:t>
            </a:r>
            <a:endParaRPr lang="en-US" sz="1000" dirty="0"/>
          </a:p>
        </p:txBody>
      </p:sp>
      <p:sp>
        <p:nvSpPr>
          <p:cNvPr id="21" name="Text 15"/>
          <p:cNvSpPr/>
          <p:nvPr/>
        </p:nvSpPr>
        <p:spPr>
          <a:xfrm>
            <a:off x="658368" y="3621024"/>
            <a:ext cx="4389120" cy="365760"/>
          </a:xfrm>
          <a:prstGeom prst="rect">
            <a:avLst/>
          </a:prstGeom>
          <a:noFill/>
          <a:ln/>
        </p:spPr>
        <p:txBody>
          <a:bodyPr wrap="square" lIns="0" tIns="0" rIns="0" bIns="0" rtlCol="0" anchor="ctr"/>
          <a:lstStyle/>
          <a:p>
            <a:pPr marL="0" indent="0">
              <a:lnSpc>
                <a:spcPct val="130000"/>
              </a:lnSpc>
              <a:buNone/>
            </a:pPr>
            <a:r>
              <a:rPr lang="en-US" sz="850" dirty="0">
                <a:solidFill>
                  <a:srgbClr val="4A3550"/>
                </a:solidFill>
                <a:latin typeface="Calibri" pitchFamily="34" charset="0"/>
                <a:ea typeface="Calibri" pitchFamily="34" charset="-122"/>
                <a:cs typeface="Calibri" pitchFamily="34" charset="-120"/>
              </a:rPr>
              <a:t>PAT up 99.7% YoY in Q1 FY27 on Sayakha ramp-up and margin recovery; revenue +38.4% YoY</a:t>
            </a:r>
            <a:endParaRPr lang="en-US" sz="850" dirty="0"/>
          </a:p>
        </p:txBody>
      </p:sp>
      <p:pic>
        <p:nvPicPr>
          <p:cNvPr id="22" name="Image 4" descr="preencoded.png"/>
          <p:cNvPicPr>
            <a:picLocks noChangeAspect="1"/>
          </p:cNvPicPr>
          <p:nvPr/>
        </p:nvPicPr>
        <p:blipFill>
          <a:blip r:embed="rId3"/>
          <a:stretch>
            <a:fillRect/>
          </a:stretch>
        </p:blipFill>
        <p:spPr>
          <a:xfrm>
            <a:off x="292608" y="4096512"/>
            <a:ext cx="274320" cy="274320"/>
          </a:xfrm>
          <a:prstGeom prst="rect">
            <a:avLst/>
          </a:prstGeom>
        </p:spPr>
      </p:pic>
      <p:sp>
        <p:nvSpPr>
          <p:cNvPr id="23" name="Text 16"/>
          <p:cNvSpPr/>
          <p:nvPr/>
        </p:nvSpPr>
        <p:spPr>
          <a:xfrm>
            <a:off x="658368" y="4023360"/>
            <a:ext cx="4389120" cy="274320"/>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Capital Raise Signals Confidence</a:t>
            </a:r>
            <a:endParaRPr lang="en-US" sz="1000" dirty="0"/>
          </a:p>
        </p:txBody>
      </p:sp>
      <p:sp>
        <p:nvSpPr>
          <p:cNvPr id="24" name="Text 17"/>
          <p:cNvSpPr/>
          <p:nvPr/>
        </p:nvSpPr>
        <p:spPr>
          <a:xfrm>
            <a:off x="658368" y="4315968"/>
            <a:ext cx="4389120" cy="365760"/>
          </a:xfrm>
          <a:prstGeom prst="rect">
            <a:avLst/>
          </a:prstGeom>
          <a:noFill/>
          <a:ln/>
        </p:spPr>
        <p:txBody>
          <a:bodyPr wrap="square" lIns="0" tIns="0" rIns="0" bIns="0" rtlCol="0" anchor="ctr"/>
          <a:lstStyle/>
          <a:p>
            <a:pPr marL="0" indent="0">
              <a:lnSpc>
                <a:spcPct val="130000"/>
              </a:lnSpc>
              <a:buNone/>
            </a:pPr>
            <a:r>
              <a:rPr lang="en-US" sz="850" dirty="0">
                <a:solidFill>
                  <a:srgbClr val="4A3550"/>
                </a:solidFill>
                <a:latin typeface="Calibri" pitchFamily="34" charset="0"/>
                <a:ea typeface="Calibri" pitchFamily="34" charset="-122"/>
                <a:cs typeface="Calibri" pitchFamily="34" charset="-120"/>
              </a:rPr>
              <a:t>₹47.95 Cr raised via rights issue (₹20.41 Cr, Apr 2025) &amp; preferential allotment (₹27.54 Cr, Oct 2025) funded Sayakha capex; promoter holding at 63.94% (Jun 2026)</a:t>
            </a:r>
            <a:endParaRPr lang="en-US" sz="850" dirty="0"/>
          </a:p>
        </p:txBody>
      </p:sp>
      <p:sp>
        <p:nvSpPr>
          <p:cNvPr id="25" name="Shape 18"/>
          <p:cNvSpPr/>
          <p:nvPr/>
        </p:nvSpPr>
        <p:spPr>
          <a:xfrm>
            <a:off x="5431536" y="804672"/>
            <a:ext cx="3547872" cy="4041648"/>
          </a:xfrm>
          <a:prstGeom prst="rect">
            <a:avLst/>
          </a:prstGeom>
          <a:solidFill>
            <a:srgbClr val="F9F0FB"/>
          </a:solidFill>
          <a:ln w="12700">
            <a:solidFill>
              <a:srgbClr val="E8D0F0"/>
            </a:solidFill>
            <a:prstDash val="solid"/>
          </a:ln>
        </p:spPr>
        <p:txBody>
          <a:bodyPr tIns="18288" bIns="18288"/>
          <a:lstStyle/>
          <a:p>
            <a:endParaRPr dirty="0"/>
          </a:p>
        </p:txBody>
      </p:sp>
      <p:sp>
        <p:nvSpPr>
          <p:cNvPr id="26" name="Shape 19"/>
          <p:cNvSpPr/>
          <p:nvPr/>
        </p:nvSpPr>
        <p:spPr>
          <a:xfrm>
            <a:off x="5431536" y="804672"/>
            <a:ext cx="50292" cy="4041648"/>
          </a:xfrm>
          <a:prstGeom prst="rect">
            <a:avLst/>
          </a:prstGeom>
          <a:solidFill>
            <a:srgbClr val="E53935"/>
          </a:solidFill>
          <a:ln w="12700">
            <a:solidFill>
              <a:srgbClr val="E53935"/>
            </a:solidFill>
            <a:prstDash val="solid"/>
          </a:ln>
        </p:spPr>
        <p:txBody>
          <a:bodyPr tIns="18288" bIns="18288"/>
          <a:lstStyle/>
          <a:p>
            <a:endParaRPr dirty="0"/>
          </a:p>
        </p:txBody>
      </p:sp>
      <p:sp>
        <p:nvSpPr>
          <p:cNvPr id="27" name="Text 20"/>
          <p:cNvSpPr/>
          <p:nvPr/>
        </p:nvSpPr>
        <p:spPr>
          <a:xfrm>
            <a:off x="5577840" y="877824"/>
            <a:ext cx="3291840" cy="274320"/>
          </a:xfrm>
          <a:prstGeom prst="rect">
            <a:avLst/>
          </a:prstGeom>
          <a:noFill/>
          <a:ln/>
        </p:spPr>
        <p:txBody>
          <a:bodyPr wrap="square" lIns="0" tIns="0" rIns="0" bIns="0" rtlCol="0" anchor="ctr"/>
          <a:lstStyle/>
          <a:p>
            <a:pPr marL="0" indent="0">
              <a:buNone/>
            </a:pPr>
            <a:r>
              <a:rPr lang="en-US" sz="1000" b="1" kern="0" spc="100" dirty="0">
                <a:solidFill>
                  <a:srgbClr val="E53935"/>
                </a:solidFill>
                <a:latin typeface="Calibri" pitchFamily="34" charset="0"/>
                <a:ea typeface="Calibri" pitchFamily="34" charset="-122"/>
                <a:cs typeface="Calibri" pitchFamily="34" charset="-120"/>
              </a:rPr>
              <a:t>KEY RISKS TO MONITOR</a:t>
            </a:r>
            <a:endParaRPr lang="en-US" sz="1000" dirty="0"/>
          </a:p>
        </p:txBody>
      </p:sp>
      <p:pic>
        <p:nvPicPr>
          <p:cNvPr id="28" name="Image 5" descr="preencoded.png"/>
          <p:cNvPicPr>
            <a:picLocks noChangeAspect="1"/>
          </p:cNvPicPr>
          <p:nvPr/>
        </p:nvPicPr>
        <p:blipFill>
          <a:blip r:embed="rId4"/>
          <a:stretch>
            <a:fillRect/>
          </a:stretch>
        </p:blipFill>
        <p:spPr>
          <a:xfrm>
            <a:off x="5559552" y="1316736"/>
            <a:ext cx="274320" cy="274320"/>
          </a:xfrm>
          <a:prstGeom prst="rect">
            <a:avLst/>
          </a:prstGeom>
        </p:spPr>
      </p:pic>
      <p:sp>
        <p:nvSpPr>
          <p:cNvPr id="29" name="Text 21"/>
          <p:cNvSpPr/>
          <p:nvPr/>
        </p:nvSpPr>
        <p:spPr>
          <a:xfrm>
            <a:off x="5925312" y="1243584"/>
            <a:ext cx="2926080" cy="274320"/>
          </a:xfrm>
          <a:prstGeom prst="rect">
            <a:avLst/>
          </a:prstGeom>
          <a:noFill/>
          <a:ln/>
        </p:spPr>
        <p:txBody>
          <a:bodyPr wrap="square" lIns="0" tIns="0" rIns="0" bIns="0" rtlCol="0" anchor="ctr"/>
          <a:lstStyle/>
          <a:p>
            <a:pPr marL="0" indent="0">
              <a:buNone/>
            </a:pPr>
            <a:r>
              <a:rPr lang="en-US" sz="950" b="1" dirty="0">
                <a:solidFill>
                  <a:srgbClr val="2D1B2E"/>
                </a:solidFill>
                <a:latin typeface="Calibri" pitchFamily="34" charset="0"/>
                <a:ea typeface="Calibri" pitchFamily="34" charset="-122"/>
                <a:cs typeface="Calibri" pitchFamily="34" charset="-120"/>
              </a:rPr>
              <a:t>Raw Material Volatility</a:t>
            </a:r>
            <a:endParaRPr lang="en-US" sz="950" dirty="0"/>
          </a:p>
        </p:txBody>
      </p:sp>
      <p:sp>
        <p:nvSpPr>
          <p:cNvPr id="30" name="Text 22"/>
          <p:cNvSpPr/>
          <p:nvPr/>
        </p:nvSpPr>
        <p:spPr>
          <a:xfrm>
            <a:off x="5925312" y="1536192"/>
            <a:ext cx="2926080" cy="365760"/>
          </a:xfrm>
          <a:prstGeom prst="rect">
            <a:avLst/>
          </a:prstGeom>
          <a:noFill/>
          <a:ln/>
        </p:spPr>
        <p:txBody>
          <a:bodyPr wrap="square" lIns="0" tIns="0" rIns="0" bIns="0" rtlCol="0" anchor="ctr"/>
          <a:lstStyle/>
          <a:p>
            <a:pPr marL="0" indent="0">
              <a:lnSpc>
                <a:spcPct val="130000"/>
              </a:lnSpc>
              <a:buNone/>
            </a:pPr>
            <a:r>
              <a:rPr lang="en-US" sz="800" dirty="0">
                <a:solidFill>
                  <a:srgbClr val="4A3550"/>
                </a:solidFill>
                <a:latin typeface="Calibri" pitchFamily="34" charset="0"/>
                <a:ea typeface="Calibri" pitchFamily="34" charset="-122"/>
                <a:cs typeface="Calibri" pitchFamily="34" charset="-120"/>
              </a:rPr>
              <a:t>Azo dye intermediates &amp; petrochemical-derived materials; partial pass-through only</a:t>
            </a:r>
            <a:endParaRPr lang="en-US" sz="800" dirty="0"/>
          </a:p>
        </p:txBody>
      </p:sp>
      <p:pic>
        <p:nvPicPr>
          <p:cNvPr id="31" name="Image 6" descr="preencoded.png"/>
          <p:cNvPicPr>
            <a:picLocks noChangeAspect="1"/>
          </p:cNvPicPr>
          <p:nvPr/>
        </p:nvPicPr>
        <p:blipFill>
          <a:blip r:embed="rId4"/>
          <a:stretch>
            <a:fillRect/>
          </a:stretch>
        </p:blipFill>
        <p:spPr>
          <a:xfrm>
            <a:off x="5559552" y="2011680"/>
            <a:ext cx="274320" cy="274320"/>
          </a:xfrm>
          <a:prstGeom prst="rect">
            <a:avLst/>
          </a:prstGeom>
        </p:spPr>
      </p:pic>
      <p:sp>
        <p:nvSpPr>
          <p:cNvPr id="32" name="Text 23"/>
          <p:cNvSpPr/>
          <p:nvPr/>
        </p:nvSpPr>
        <p:spPr>
          <a:xfrm>
            <a:off x="5925312" y="1938528"/>
            <a:ext cx="2926080" cy="274320"/>
          </a:xfrm>
          <a:prstGeom prst="rect">
            <a:avLst/>
          </a:prstGeom>
          <a:noFill/>
          <a:ln/>
        </p:spPr>
        <p:txBody>
          <a:bodyPr wrap="square" lIns="0" tIns="0" rIns="0" bIns="0" rtlCol="0" anchor="ctr"/>
          <a:lstStyle/>
          <a:p>
            <a:pPr marL="0" indent="0">
              <a:buNone/>
            </a:pPr>
            <a:r>
              <a:rPr lang="en-US" sz="950" b="1" dirty="0">
                <a:solidFill>
                  <a:srgbClr val="2D1B2E"/>
                </a:solidFill>
                <a:latin typeface="Calibri" pitchFamily="34" charset="0"/>
                <a:ea typeface="Calibri" pitchFamily="34" charset="-122"/>
                <a:cs typeface="Calibri" pitchFamily="34" charset="-120"/>
              </a:rPr>
              <a:t>Sayakha Execution Risk</a:t>
            </a:r>
            <a:endParaRPr lang="en-US" sz="950" dirty="0"/>
          </a:p>
        </p:txBody>
      </p:sp>
      <p:sp>
        <p:nvSpPr>
          <p:cNvPr id="33" name="Text 24"/>
          <p:cNvSpPr/>
          <p:nvPr/>
        </p:nvSpPr>
        <p:spPr>
          <a:xfrm>
            <a:off x="5925312" y="2231136"/>
            <a:ext cx="2926080" cy="365760"/>
          </a:xfrm>
          <a:prstGeom prst="rect">
            <a:avLst/>
          </a:prstGeom>
          <a:noFill/>
          <a:ln/>
        </p:spPr>
        <p:txBody>
          <a:bodyPr wrap="square" lIns="0" tIns="0" rIns="0" bIns="0" rtlCol="0" anchor="ctr"/>
          <a:lstStyle/>
          <a:p>
            <a:pPr marL="0" indent="0">
              <a:lnSpc>
                <a:spcPct val="130000"/>
              </a:lnSpc>
              <a:buNone/>
            </a:pPr>
            <a:r>
              <a:rPr lang="en-US" sz="800" dirty="0">
                <a:solidFill>
                  <a:srgbClr val="4A3550"/>
                </a:solidFill>
                <a:latin typeface="Calibri" pitchFamily="34" charset="0"/>
                <a:ea typeface="Calibri" pitchFamily="34" charset="-122"/>
                <a:cs typeface="Calibri" pitchFamily="34" charset="-120"/>
              </a:rPr>
              <a:t>Delay in ramp-up or certifications could push out revenue &amp; margin improvement timeline</a:t>
            </a:r>
            <a:endParaRPr lang="en-US" sz="800" dirty="0"/>
          </a:p>
        </p:txBody>
      </p:sp>
      <p:pic>
        <p:nvPicPr>
          <p:cNvPr id="34" name="Image 7" descr="preencoded.png"/>
          <p:cNvPicPr>
            <a:picLocks noChangeAspect="1"/>
          </p:cNvPicPr>
          <p:nvPr/>
        </p:nvPicPr>
        <p:blipFill>
          <a:blip r:embed="rId4"/>
          <a:stretch>
            <a:fillRect/>
          </a:stretch>
        </p:blipFill>
        <p:spPr>
          <a:xfrm>
            <a:off x="5559552" y="2706624"/>
            <a:ext cx="274320" cy="274320"/>
          </a:xfrm>
          <a:prstGeom prst="rect">
            <a:avLst/>
          </a:prstGeom>
        </p:spPr>
      </p:pic>
      <p:sp>
        <p:nvSpPr>
          <p:cNvPr id="35" name="Text 25"/>
          <p:cNvSpPr/>
          <p:nvPr/>
        </p:nvSpPr>
        <p:spPr>
          <a:xfrm>
            <a:off x="5925312" y="2633472"/>
            <a:ext cx="2926080" cy="274320"/>
          </a:xfrm>
          <a:prstGeom prst="rect">
            <a:avLst/>
          </a:prstGeom>
          <a:noFill/>
          <a:ln/>
        </p:spPr>
        <p:txBody>
          <a:bodyPr wrap="square" lIns="0" tIns="0" rIns="0" bIns="0" rtlCol="0" anchor="ctr"/>
          <a:lstStyle/>
          <a:p>
            <a:pPr marL="0" indent="0">
              <a:buNone/>
            </a:pPr>
            <a:r>
              <a:rPr lang="en-US" sz="950" b="1" dirty="0">
                <a:solidFill>
                  <a:srgbClr val="2D1B2E"/>
                </a:solidFill>
                <a:latin typeface="Calibri" pitchFamily="34" charset="0"/>
                <a:ea typeface="Calibri" pitchFamily="34" charset="-122"/>
                <a:cs typeface="Calibri" pitchFamily="34" charset="-120"/>
              </a:rPr>
              <a:t>Global Demand Headwinds</a:t>
            </a:r>
            <a:endParaRPr lang="en-US" sz="950" dirty="0"/>
          </a:p>
        </p:txBody>
      </p:sp>
      <p:sp>
        <p:nvSpPr>
          <p:cNvPr id="36" name="Text 26"/>
          <p:cNvSpPr/>
          <p:nvPr/>
        </p:nvSpPr>
        <p:spPr>
          <a:xfrm>
            <a:off x="5925312" y="2926080"/>
            <a:ext cx="2926080" cy="365760"/>
          </a:xfrm>
          <a:prstGeom prst="rect">
            <a:avLst/>
          </a:prstGeom>
          <a:noFill/>
          <a:ln/>
        </p:spPr>
        <p:txBody>
          <a:bodyPr wrap="square" lIns="0" tIns="0" rIns="0" bIns="0" rtlCol="0" anchor="ctr"/>
          <a:lstStyle/>
          <a:p>
            <a:pPr marL="0" indent="0">
              <a:lnSpc>
                <a:spcPct val="130000"/>
              </a:lnSpc>
              <a:buNone/>
            </a:pPr>
            <a:r>
              <a:rPr lang="en-US" sz="800" dirty="0">
                <a:solidFill>
                  <a:srgbClr val="4A3550"/>
                </a:solidFill>
                <a:latin typeface="Calibri" pitchFamily="34" charset="0"/>
                <a:ea typeface="Calibri" pitchFamily="34" charset="-122"/>
                <a:cs typeface="Calibri" pitchFamily="34" charset="-120"/>
              </a:rPr>
              <a:t>Textiles &amp; coatings end-markets exposed to global macro; volumes can soften in downturns</a:t>
            </a:r>
            <a:endParaRPr lang="en-US" sz="800" dirty="0"/>
          </a:p>
        </p:txBody>
      </p:sp>
      <p:pic>
        <p:nvPicPr>
          <p:cNvPr id="37" name="Image 8" descr="preencoded.png"/>
          <p:cNvPicPr>
            <a:picLocks noChangeAspect="1"/>
          </p:cNvPicPr>
          <p:nvPr/>
        </p:nvPicPr>
        <p:blipFill>
          <a:blip r:embed="rId4"/>
          <a:stretch>
            <a:fillRect/>
          </a:stretch>
        </p:blipFill>
        <p:spPr>
          <a:xfrm>
            <a:off x="5559552" y="3401568"/>
            <a:ext cx="274320" cy="274320"/>
          </a:xfrm>
          <a:prstGeom prst="rect">
            <a:avLst/>
          </a:prstGeom>
        </p:spPr>
      </p:pic>
      <p:sp>
        <p:nvSpPr>
          <p:cNvPr id="38" name="Text 27"/>
          <p:cNvSpPr/>
          <p:nvPr/>
        </p:nvSpPr>
        <p:spPr>
          <a:xfrm>
            <a:off x="5925312" y="3328416"/>
            <a:ext cx="2926080" cy="274320"/>
          </a:xfrm>
          <a:prstGeom prst="rect">
            <a:avLst/>
          </a:prstGeom>
          <a:noFill/>
          <a:ln/>
        </p:spPr>
        <p:txBody>
          <a:bodyPr wrap="square" lIns="0" tIns="0" rIns="0" bIns="0" rtlCol="0" anchor="ctr"/>
          <a:lstStyle/>
          <a:p>
            <a:pPr marL="0" indent="0">
              <a:buNone/>
            </a:pPr>
            <a:r>
              <a:rPr lang="en-US" sz="950" b="1" dirty="0">
                <a:solidFill>
                  <a:srgbClr val="2D1B2E"/>
                </a:solidFill>
                <a:latin typeface="Calibri" pitchFamily="34" charset="0"/>
                <a:ea typeface="Calibri" pitchFamily="34" charset="-122"/>
                <a:cs typeface="Calibri" pitchFamily="34" charset="-120"/>
              </a:rPr>
              <a:t>Currency Exposure</a:t>
            </a:r>
            <a:endParaRPr lang="en-US" sz="950" dirty="0"/>
          </a:p>
        </p:txBody>
      </p:sp>
      <p:sp>
        <p:nvSpPr>
          <p:cNvPr id="39" name="Text 28"/>
          <p:cNvSpPr/>
          <p:nvPr/>
        </p:nvSpPr>
        <p:spPr>
          <a:xfrm>
            <a:off x="5925312" y="3621024"/>
            <a:ext cx="2926080" cy="365760"/>
          </a:xfrm>
          <a:prstGeom prst="rect">
            <a:avLst/>
          </a:prstGeom>
          <a:noFill/>
          <a:ln/>
        </p:spPr>
        <p:txBody>
          <a:bodyPr wrap="square" lIns="0" tIns="0" rIns="0" bIns="0" rtlCol="0" anchor="ctr"/>
          <a:lstStyle/>
          <a:p>
            <a:pPr marL="0" indent="0">
              <a:lnSpc>
                <a:spcPct val="130000"/>
              </a:lnSpc>
              <a:buNone/>
            </a:pPr>
            <a:r>
              <a:rPr lang="en-US" sz="800" dirty="0">
                <a:solidFill>
                  <a:srgbClr val="4A3550"/>
                </a:solidFill>
                <a:latin typeface="Calibri" pitchFamily="34" charset="0"/>
                <a:ea typeface="Calibri" pitchFamily="34" charset="-122"/>
                <a:cs typeface="Calibri" pitchFamily="34" charset="-120"/>
              </a:rPr>
              <a:t>~60% revenue from exports; INR strengthening or sharp moves in key trade currencies affect realisations</a:t>
            </a:r>
            <a:endParaRPr lang="en-US" sz="800" dirty="0"/>
          </a:p>
        </p:txBody>
      </p:sp>
      <p:sp>
        <p:nvSpPr>
          <p:cNvPr id="41" name="Text 29"/>
          <p:cNvSpPr/>
          <p:nvPr/>
        </p:nvSpPr>
        <p:spPr>
          <a:xfrm>
            <a:off x="5925312" y="4023360"/>
            <a:ext cx="2926080" cy="274320"/>
          </a:xfrm>
          <a:prstGeom prst="rect">
            <a:avLst/>
          </a:prstGeom>
          <a:noFill/>
          <a:ln/>
        </p:spPr>
        <p:txBody>
          <a:bodyPr wrap="square" lIns="0" tIns="0" rIns="0" bIns="0" rtlCol="0" anchor="ctr"/>
          <a:lstStyle/>
          <a:p>
            <a:pPr marL="0" indent="0">
              <a:buNone/>
            </a:pPr>
            <a:endParaRPr lang="en-US" sz="950" dirty="0"/>
          </a:p>
        </p:txBody>
      </p:sp>
      <p:sp>
        <p:nvSpPr>
          <p:cNvPr id="43" name="Shape 31"/>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solidFill>
                <a:schemeClr val="bg1"/>
              </a:solidFill>
            </a:endParaRPr>
          </a:p>
        </p:txBody>
      </p:sp>
      <p:sp>
        <p:nvSpPr>
          <p:cNvPr id="44" name="Text 32"/>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45" name="Text 33"/>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26 / 27</a:t>
            </a:r>
            <a:endParaRPr lang="en-US" sz="700" dirty="0">
              <a:solidFill>
                <a:schemeClr val="bg1"/>
              </a:solidFill>
            </a:endParaRPr>
          </a:p>
        </p:txBody>
      </p:sp>
      <p:pic>
        <p:nvPicPr>
          <p:cNvPr id="47" name="Picture 46">
            <a:extLst>
              <a:ext uri="{FF2B5EF4-FFF2-40B4-BE49-F238E27FC236}">
                <a16:creationId xmlns:a16="http://schemas.microsoft.com/office/drawing/2014/main" id="{1803ABF1-BB93-E9BB-6361-A7CF59C2E496}"/>
              </a:ext>
            </a:extLst>
          </p:cNvPr>
          <p:cNvPicPr>
            <a:picLocks noChangeAspect="1"/>
          </p:cNvPicPr>
          <p:nvPr/>
        </p:nvPicPr>
        <p:blipFill>
          <a:blip r:embed="rId5"/>
          <a:stretch>
            <a:fillRect/>
          </a:stretch>
        </p:blipFill>
        <p:spPr>
          <a:xfrm>
            <a:off x="6027003" y="39505"/>
            <a:ext cx="1393353" cy="51535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2D1B2E"/>
        </a:solidFill>
        <a:effectLst/>
      </p:bgPr>
    </p:bg>
    <p:spTree>
      <p:nvGrpSpPr>
        <p:cNvPr id="1" name=""/>
        <p:cNvGrpSpPr/>
        <p:nvPr/>
      </p:nvGrpSpPr>
      <p:grpSpPr>
        <a:xfrm>
          <a:off x="0" y="0"/>
          <a:ext cx="0" cy="0"/>
          <a:chOff x="0" y="0"/>
          <a:chExt cx="0" cy="0"/>
        </a:xfrm>
      </p:grpSpPr>
      <p:sp>
        <p:nvSpPr>
          <p:cNvPr id="2" name="Shape 0"/>
          <p:cNvSpPr/>
          <p:nvPr/>
        </p:nvSpPr>
        <p:spPr>
          <a:xfrm>
            <a:off x="6035040" y="0"/>
            <a:ext cx="3108960" cy="5143500"/>
          </a:xfrm>
          <a:prstGeom prst="rect">
            <a:avLst/>
          </a:prstGeom>
          <a:solidFill>
            <a:srgbClr val="3E2244"/>
          </a:solidFill>
          <a:ln w="12700">
            <a:solidFill>
              <a:srgbClr val="3E2244"/>
            </a:solidFill>
            <a:prstDash val="solid"/>
          </a:ln>
        </p:spPr>
        <p:txBody>
          <a:bodyPr tIns="18288" bIns="18288"/>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hape 1"/>
          <p:cNvSpPr/>
          <p:nvPr/>
        </p:nvSpPr>
        <p:spPr>
          <a:xfrm>
            <a:off x="8997696" y="0"/>
            <a:ext cx="146304" cy="5143500"/>
          </a:xfrm>
          <a:prstGeom prst="rect">
            <a:avLst/>
          </a:prstGeom>
          <a:solidFill>
            <a:srgbClr val="CC0066"/>
          </a:solidFill>
          <a:ln w="12700">
            <a:solidFill>
              <a:srgbClr val="CC0066"/>
            </a:solidFill>
            <a:prstDash val="solid"/>
          </a:ln>
        </p:spPr>
        <p:txBody>
          <a:bodyPr tIns="18288" bIns="18288"/>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6492240" y="457200"/>
            <a:ext cx="914400" cy="914400"/>
          </a:xfrm>
          <a:prstGeom prst="ellipse">
            <a:avLst/>
          </a:prstGeom>
          <a:solidFill>
            <a:srgbClr val="6B1D35"/>
          </a:solidFill>
          <a:ln w="12700">
            <a:solidFill>
              <a:srgbClr val="E87722"/>
            </a:solidFill>
            <a:prstDash val="solid"/>
          </a:ln>
        </p:spPr>
        <p:txBody>
          <a:bodyPr tIns="18288" bIns="18288"/>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7635240" y="1783080"/>
            <a:ext cx="640080" cy="640080"/>
          </a:xfrm>
          <a:prstGeom prst="ellipse">
            <a:avLst/>
          </a:prstGeom>
          <a:solidFill>
            <a:srgbClr val="7D2040"/>
          </a:solidFill>
          <a:ln w="12700">
            <a:solidFill>
              <a:srgbClr val="E87722"/>
            </a:solidFill>
            <a:prstDash val="solid"/>
          </a:ln>
        </p:spPr>
        <p:txBody>
          <a:bodyPr tIns="18288" bIns="18288"/>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6236208" y="2944368"/>
            <a:ext cx="512064" cy="512064"/>
          </a:xfrm>
          <a:prstGeom prst="ellipse">
            <a:avLst/>
          </a:prstGeom>
          <a:solidFill>
            <a:srgbClr val="3D0D1C"/>
          </a:solidFill>
          <a:ln w="12700">
            <a:solidFill>
              <a:srgbClr val="E87722"/>
            </a:solidFill>
            <a:prstDash val="solid"/>
          </a:ln>
        </p:spPr>
        <p:txBody>
          <a:bodyPr tIns="18288" bIns="18288"/>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7818120" y="3429000"/>
            <a:ext cx="822960" cy="822960"/>
          </a:xfrm>
          <a:prstGeom prst="ellipse">
            <a:avLst/>
          </a:prstGeom>
          <a:solidFill>
            <a:srgbClr val="6B1D35"/>
          </a:solidFill>
          <a:ln w="12700">
            <a:solidFill>
              <a:srgbClr val="E87722"/>
            </a:solidFill>
            <a:prstDash val="solid"/>
          </a:ln>
        </p:spPr>
        <p:txBody>
          <a:bodyPr tIns="18288" bIns="18288"/>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0" y="0"/>
            <a:ext cx="5852160" cy="54864"/>
          </a:xfrm>
          <a:prstGeom prst="rect">
            <a:avLst/>
          </a:prstGeom>
          <a:solidFill>
            <a:srgbClr val="CC0066"/>
          </a:solidFill>
          <a:ln w="12700">
            <a:solidFill>
              <a:srgbClr val="CC0066"/>
            </a:solidFill>
            <a:prstDash val="solid"/>
          </a:ln>
        </p:spPr>
        <p:txBody>
          <a:bodyPr tIns="18288" bIns="18288"/>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Shape 31"/>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 32"/>
          <p:cNvSpPr/>
          <p:nvPr/>
        </p:nvSpPr>
        <p:spPr>
          <a:xfrm>
            <a:off x="164592" y="4997196"/>
            <a:ext cx="6858000" cy="14173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30" b="0" i="0" u="none" strike="noStrike" kern="1200" cap="none" spc="0" normalizeH="0" baseline="0" noProof="0" dirty="0">
                <a:ln>
                  <a:noFill/>
                </a:ln>
                <a:solidFill>
                  <a:schemeClr val="bg1"/>
                </a:solidFill>
                <a:effectLst/>
                <a:uLnTx/>
                <a:uFillTx/>
                <a:latin typeface="Calibri" pitchFamily="34" charset="0"/>
                <a:ea typeface="Calibri" pitchFamily="34" charset="-122"/>
                <a:cs typeface="Calibri" pitchFamily="34" charset="-120"/>
              </a:rPr>
              <a:t>Vipul Organics Limited  |  Investor Presentation  |  Q1 FY2026-27</a:t>
            </a:r>
            <a:endParaRPr kumimoji="0" lang="en-US" sz="7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36" name="TextBox 35"/>
          <p:cNvSpPr txBox="1"/>
          <p:nvPr/>
        </p:nvSpPr>
        <p:spPr>
          <a:xfrm>
            <a:off x="502920" y="411480"/>
            <a:ext cx="5120640" cy="340000"/>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A090A8"/>
                </a:solidFill>
                <a:effectLst/>
                <a:uLnTx/>
                <a:uFillTx/>
                <a:latin typeface="Calibri"/>
                <a:ea typeface="+mn-ea"/>
                <a:cs typeface="+mn-cs"/>
              </a:rPr>
              <a:t>IMPORTANT NOTICE</a:t>
            </a:r>
          </a:p>
        </p:txBody>
      </p:sp>
      <p:sp>
        <p:nvSpPr>
          <p:cNvPr id="37" name="TextBox 36"/>
          <p:cNvSpPr txBox="1"/>
          <p:nvPr/>
        </p:nvSpPr>
        <p:spPr>
          <a:xfrm>
            <a:off x="502920" y="1027064"/>
            <a:ext cx="5120640" cy="520000"/>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3000" b="1" i="0" u="none" strike="noStrike" kern="1200" cap="none" spc="0" normalizeH="0" baseline="0" noProof="0" dirty="0">
                <a:ln>
                  <a:noFill/>
                </a:ln>
                <a:solidFill>
                  <a:srgbClr val="FFFFFF"/>
                </a:solidFill>
                <a:effectLst/>
                <a:uLnTx/>
                <a:uFillTx/>
                <a:latin typeface="Calibri"/>
                <a:ea typeface="+mn-ea"/>
                <a:cs typeface="+mn-cs"/>
              </a:rPr>
              <a:t>Safe </a:t>
            </a:r>
            <a:r>
              <a:rPr kumimoji="0" sz="3000" b="1" i="0" u="none" strike="noStrike" kern="1200" cap="none" spc="0" normalizeH="0" baseline="0" noProof="0" dirty="0" err="1">
                <a:ln>
                  <a:noFill/>
                </a:ln>
                <a:solidFill>
                  <a:srgbClr val="FFFFFF"/>
                </a:solidFill>
                <a:effectLst/>
                <a:uLnTx/>
                <a:uFillTx/>
                <a:latin typeface="Calibri"/>
                <a:ea typeface="+mn-ea"/>
                <a:cs typeface="+mn-cs"/>
              </a:rPr>
              <a:t>Harbour</a:t>
            </a:r>
            <a:r>
              <a:rPr kumimoji="0" sz="3000" b="1" i="0" u="none" strike="noStrike" kern="1200" cap="none" spc="0" normalizeH="0" baseline="0" noProof="0" dirty="0">
                <a:ln>
                  <a:noFill/>
                </a:ln>
                <a:solidFill>
                  <a:srgbClr val="FFFFFF"/>
                </a:solidFill>
                <a:effectLst/>
                <a:uLnTx/>
                <a:uFillTx/>
                <a:latin typeface="Calibri"/>
                <a:ea typeface="+mn-ea"/>
                <a:cs typeface="+mn-cs"/>
              </a:rPr>
              <a:t> Statement</a:t>
            </a:r>
          </a:p>
        </p:txBody>
      </p:sp>
      <p:sp>
        <p:nvSpPr>
          <p:cNvPr id="38" name="TextBox 37"/>
          <p:cNvSpPr txBox="1"/>
          <p:nvPr/>
        </p:nvSpPr>
        <p:spPr>
          <a:xfrm>
            <a:off x="502920" y="2104773"/>
            <a:ext cx="5460000" cy="1896545"/>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800"/>
              </a:spcAft>
              <a:buClrTx/>
              <a:buSzTx/>
              <a:buFontTx/>
              <a:buNone/>
              <a:tabLst/>
              <a:defRPr/>
            </a:pPr>
            <a:r>
              <a:rPr kumimoji="0" sz="1000" b="0" i="0" u="none" strike="noStrike" kern="1200" cap="none" spc="0" normalizeH="0" baseline="0" noProof="0" dirty="0">
                <a:ln>
                  <a:noFill/>
                </a:ln>
                <a:solidFill>
                  <a:schemeClr val="bg1"/>
                </a:solidFill>
                <a:effectLst/>
                <a:uLnTx/>
                <a:uFillTx/>
                <a:latin typeface="Calibri"/>
                <a:ea typeface="+mn-ea"/>
                <a:cs typeface="+mn-cs"/>
              </a:rPr>
              <a:t>This presentation has been prepared by Vipul Organics Limited for information purposes only. It does not constitute, and should not be construed as, an offer or invitation to subscribe for or purchase any securities of the Company in any jurisdiction.</a:t>
            </a:r>
            <a:endParaRPr kumimoji="0" lang="en-IN" sz="1000" b="0" i="0" u="none" strike="noStrike" kern="1200" cap="none" spc="0" normalizeH="0" baseline="0" noProof="0" dirty="0">
              <a:ln>
                <a:noFill/>
              </a:ln>
              <a:solidFill>
                <a:schemeClr val="bg1"/>
              </a:solidFill>
              <a:effectLst/>
              <a:uLnTx/>
              <a:uFillTx/>
              <a:latin typeface="Calibri"/>
              <a:ea typeface="+mn-ea"/>
              <a:cs typeface="+mn-cs"/>
            </a:endParaRPr>
          </a:p>
          <a:p>
            <a:pPr>
              <a:lnSpc>
                <a:spcPct val="114000"/>
              </a:lnSpc>
              <a:spcAft>
                <a:spcPts val="800"/>
              </a:spcAft>
            </a:pPr>
            <a:r>
              <a:rPr lang="en-IN" sz="1000" dirty="0">
                <a:solidFill>
                  <a:schemeClr val="bg1"/>
                </a:solidFill>
              </a:rPr>
              <a:t>This may include certain ‘forward looking statements’, based on current expectations, forecasts and assumptions within the meaning of applicable laws and regulations. They are subject to risks and uncertainties which could cause actual outcomes and results to differ materially from these statements. </a:t>
            </a:r>
          </a:p>
          <a:p>
            <a:pPr>
              <a:lnSpc>
                <a:spcPct val="114000"/>
              </a:lnSpc>
              <a:spcAft>
                <a:spcPts val="800"/>
              </a:spcAft>
            </a:pPr>
            <a:r>
              <a:rPr lang="en-IN" sz="1000" dirty="0">
                <a:solidFill>
                  <a:schemeClr val="bg1"/>
                </a:solidFill>
              </a:rPr>
              <a:t>The Company disclaims any obligation to revise or update any forward-looking statements. </a:t>
            </a:r>
          </a:p>
          <a:p>
            <a:pPr marL="0" marR="0" lvl="0" indent="0" algn="l" defTabSz="914400" rtl="0" eaLnBrk="1" fontAlgn="auto" latinLnBrk="0" hangingPunct="1">
              <a:lnSpc>
                <a:spcPct val="114000"/>
              </a:lnSpc>
              <a:spcBef>
                <a:spcPts val="0"/>
              </a:spcBef>
              <a:spcAft>
                <a:spcPts val="800"/>
              </a:spcAft>
              <a:buClrTx/>
              <a:buSzTx/>
              <a:buFontTx/>
              <a:buNone/>
              <a:tabLst/>
              <a:defRPr/>
            </a:pPr>
            <a:endParaRPr lang="en-IN" sz="1000" dirty="0">
              <a:solidFill>
                <a:schemeClr val="bg1"/>
              </a:solidFill>
              <a:latin typeface="Calibri"/>
            </a:endParaRPr>
          </a:p>
          <a:p>
            <a:pPr marL="0" marR="0" lvl="0" indent="0" algn="l" defTabSz="914400" rtl="0" eaLnBrk="1" fontAlgn="auto" latinLnBrk="0" hangingPunct="1">
              <a:lnSpc>
                <a:spcPct val="114000"/>
              </a:lnSpc>
              <a:spcBef>
                <a:spcPts val="0"/>
              </a:spcBef>
              <a:spcAft>
                <a:spcPts val="800"/>
              </a:spcAft>
              <a:buClrTx/>
              <a:buSzTx/>
              <a:buFontTx/>
              <a:buNone/>
              <a:tabLst/>
              <a:defRPr/>
            </a:pPr>
            <a:endParaRPr kumimoji="0" sz="500" b="0" i="0" u="none" strike="noStrike" kern="1200" cap="none" spc="0" normalizeH="0" baseline="0" noProof="0" dirty="0">
              <a:ln>
                <a:noFill/>
              </a:ln>
              <a:solidFill>
                <a:schemeClr val="bg1"/>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A830403D-26E9-9C43-8452-7B1C0F72A8C0}"/>
              </a:ext>
            </a:extLst>
          </p:cNvPr>
          <p:cNvPicPr>
            <a:picLocks noChangeAspect="1"/>
          </p:cNvPicPr>
          <p:nvPr/>
        </p:nvPicPr>
        <p:blipFill>
          <a:blip r:embed="rId2"/>
          <a:stretch>
            <a:fillRect/>
          </a:stretch>
        </p:blipFill>
        <p:spPr>
          <a:xfrm>
            <a:off x="7478760" y="118515"/>
            <a:ext cx="1393353" cy="5153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B55AD-6205-026E-27FB-7B2E3706D842}"/>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7148612D-CD5C-C84E-3F33-33700552927D}"/>
              </a:ext>
            </a:extLst>
          </p:cNvPr>
          <p:cNvSpPr/>
          <p:nvPr/>
        </p:nvSpPr>
        <p:spPr>
          <a:xfrm>
            <a:off x="5943600" y="457200"/>
            <a:ext cx="3017520" cy="4114800"/>
          </a:xfrm>
          <a:prstGeom prst="rect">
            <a:avLst/>
          </a:prstGeom>
          <a:noFill/>
          <a:ln/>
        </p:spPr>
        <p:txBody>
          <a:bodyPr wrap="square" lIns="0" tIns="0" rIns="0" bIns="0" rtlCol="0" anchor="ctr"/>
          <a:lstStyle/>
          <a:p>
            <a:pPr marL="0" indent="0" algn="ctr">
              <a:buNone/>
            </a:pPr>
            <a:r>
              <a:rPr lang="en-US" sz="20000" b="1" dirty="0">
                <a:solidFill>
                  <a:srgbClr val="3D0D1C"/>
                </a:solidFill>
                <a:latin typeface="Calibri" pitchFamily="34" charset="0"/>
                <a:ea typeface="Calibri" pitchFamily="34" charset="-122"/>
                <a:cs typeface="Calibri" pitchFamily="34" charset="-120"/>
              </a:rPr>
              <a:t>01</a:t>
            </a:r>
            <a:endParaRPr lang="en-US" sz="20000" dirty="0"/>
          </a:p>
        </p:txBody>
      </p:sp>
      <p:sp>
        <p:nvSpPr>
          <p:cNvPr id="3" name="Shape 1">
            <a:extLst>
              <a:ext uri="{FF2B5EF4-FFF2-40B4-BE49-F238E27FC236}">
                <a16:creationId xmlns:a16="http://schemas.microsoft.com/office/drawing/2014/main" id="{C738DB21-C087-4C25-18A3-6829448AA66F}"/>
              </a:ext>
            </a:extLst>
          </p:cNvPr>
          <p:cNvSpPr/>
          <p:nvPr/>
        </p:nvSpPr>
        <p:spPr>
          <a:xfrm>
            <a:off x="548640" y="1463040"/>
            <a:ext cx="73152" cy="2194560"/>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a:extLst>
              <a:ext uri="{FF2B5EF4-FFF2-40B4-BE49-F238E27FC236}">
                <a16:creationId xmlns:a16="http://schemas.microsoft.com/office/drawing/2014/main" id="{D28EB32D-87CE-2B9F-55FE-3AF693C10205}"/>
              </a:ext>
            </a:extLst>
          </p:cNvPr>
          <p:cNvSpPr/>
          <p:nvPr/>
        </p:nvSpPr>
        <p:spPr>
          <a:xfrm>
            <a:off x="749808" y="1463040"/>
            <a:ext cx="5943600" cy="2194560"/>
          </a:xfrm>
          <a:prstGeom prst="rect">
            <a:avLst/>
          </a:prstGeom>
          <a:noFill/>
          <a:ln/>
        </p:spPr>
        <p:txBody>
          <a:bodyPr wrap="square" lIns="0" tIns="0" rIns="0" bIns="0" rtlCol="0" anchor="ctr"/>
          <a:lstStyle/>
          <a:p>
            <a:pPr marL="0" indent="0">
              <a:buNone/>
            </a:pPr>
            <a:r>
              <a:rPr lang="en-US" sz="3800" b="1" dirty="0">
                <a:solidFill>
                  <a:srgbClr val="7030A0"/>
                </a:solidFill>
                <a:latin typeface="Calibri" pitchFamily="34" charset="0"/>
                <a:ea typeface="Calibri" pitchFamily="34" charset="-122"/>
                <a:cs typeface="Calibri" pitchFamily="34" charset="-120"/>
              </a:rPr>
              <a:t>Indian Chemical</a:t>
            </a:r>
            <a:endParaRPr lang="en-US" sz="3800" dirty="0">
              <a:solidFill>
                <a:srgbClr val="7030A0"/>
              </a:solidFill>
            </a:endParaRPr>
          </a:p>
          <a:p>
            <a:pPr marL="0" indent="0">
              <a:buNone/>
            </a:pPr>
            <a:r>
              <a:rPr lang="en-US" sz="3800" b="1" dirty="0">
                <a:solidFill>
                  <a:srgbClr val="7030A0"/>
                </a:solidFill>
                <a:latin typeface="Calibri" pitchFamily="34" charset="0"/>
                <a:ea typeface="Calibri" pitchFamily="34" charset="-122"/>
                <a:cs typeface="Calibri" pitchFamily="34" charset="-120"/>
              </a:rPr>
              <a:t>Industry Overview</a:t>
            </a:r>
            <a:endParaRPr lang="en-US" sz="3800" dirty="0">
              <a:solidFill>
                <a:srgbClr val="7030A0"/>
              </a:solidFill>
            </a:endParaRPr>
          </a:p>
        </p:txBody>
      </p:sp>
      <p:sp>
        <p:nvSpPr>
          <p:cNvPr id="5" name="Shape 3">
            <a:extLst>
              <a:ext uri="{FF2B5EF4-FFF2-40B4-BE49-F238E27FC236}">
                <a16:creationId xmlns:a16="http://schemas.microsoft.com/office/drawing/2014/main" id="{BE6740EE-B5F7-0B7A-5420-3480F07AE0C2}"/>
              </a:ext>
            </a:extLst>
          </p:cNvPr>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6" name="Text 4">
            <a:extLst>
              <a:ext uri="{FF2B5EF4-FFF2-40B4-BE49-F238E27FC236}">
                <a16:creationId xmlns:a16="http://schemas.microsoft.com/office/drawing/2014/main" id="{E3A10EE3-21D5-AF3A-C7B1-966A8E97EC3E}"/>
              </a:ext>
            </a:extLst>
          </p:cNvPr>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rgbClr val="6B5B72"/>
                </a:solidFill>
                <a:latin typeface="Calibri" pitchFamily="34" charset="0"/>
                <a:ea typeface="Calibri" pitchFamily="34" charset="-122"/>
                <a:cs typeface="Calibri" pitchFamily="34" charset="-120"/>
              </a:rPr>
              <a:t>Vipul Organics Limited  |  Investor Presentation  |  Q1 FY2026-27</a:t>
            </a:r>
            <a:endParaRPr lang="en-US" sz="700" dirty="0"/>
          </a:p>
        </p:txBody>
      </p:sp>
      <p:sp>
        <p:nvSpPr>
          <p:cNvPr id="7" name="Text 5">
            <a:extLst>
              <a:ext uri="{FF2B5EF4-FFF2-40B4-BE49-F238E27FC236}">
                <a16:creationId xmlns:a16="http://schemas.microsoft.com/office/drawing/2014/main" id="{82010446-0782-2B72-623F-10B6FA9C0AE8}"/>
              </a:ext>
            </a:extLst>
          </p:cNvPr>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rgbClr val="6B5B72"/>
                </a:solidFill>
                <a:latin typeface="Calibri" pitchFamily="34" charset="0"/>
                <a:ea typeface="Calibri" pitchFamily="34" charset="-122"/>
                <a:cs typeface="Calibri" pitchFamily="34" charset="-120"/>
              </a:rPr>
              <a:t> / </a:t>
            </a:r>
            <a:endParaRPr lang="en-US" sz="700" dirty="0"/>
          </a:p>
        </p:txBody>
      </p:sp>
      <p:sp>
        <p:nvSpPr>
          <p:cNvPr id="8" name="Shape 6">
            <a:extLst>
              <a:ext uri="{FF2B5EF4-FFF2-40B4-BE49-F238E27FC236}">
                <a16:creationId xmlns:a16="http://schemas.microsoft.com/office/drawing/2014/main" id="{6BE6881B-19A0-E683-1D04-01EDAAB48947}"/>
              </a:ext>
            </a:extLst>
          </p:cNvPr>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9" name="Text 7">
            <a:extLst>
              <a:ext uri="{FF2B5EF4-FFF2-40B4-BE49-F238E27FC236}">
                <a16:creationId xmlns:a16="http://schemas.microsoft.com/office/drawing/2014/main" id="{37527FE4-34EC-7753-ADC4-80EEDF853055}"/>
              </a:ext>
            </a:extLst>
          </p:cNvPr>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10" name="Text 8">
            <a:extLst>
              <a:ext uri="{FF2B5EF4-FFF2-40B4-BE49-F238E27FC236}">
                <a16:creationId xmlns:a16="http://schemas.microsoft.com/office/drawing/2014/main" id="{E87F83F1-7BB8-8308-8D2E-2C245DF387E4}"/>
              </a:ext>
            </a:extLst>
          </p:cNvPr>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3 / 27</a:t>
            </a:r>
            <a:endParaRPr lang="en-US" sz="700" dirty="0">
              <a:solidFill>
                <a:schemeClr val="bg1"/>
              </a:solidFill>
            </a:endParaRPr>
          </a:p>
        </p:txBody>
      </p:sp>
      <p:pic>
        <p:nvPicPr>
          <p:cNvPr id="14" name="Picture 13">
            <a:extLst>
              <a:ext uri="{FF2B5EF4-FFF2-40B4-BE49-F238E27FC236}">
                <a16:creationId xmlns:a16="http://schemas.microsoft.com/office/drawing/2014/main" id="{64AEED3C-A860-649B-AB42-1EF290156F30}"/>
              </a:ext>
            </a:extLst>
          </p:cNvPr>
          <p:cNvPicPr>
            <a:picLocks noChangeAspect="1"/>
          </p:cNvPicPr>
          <p:nvPr/>
        </p:nvPicPr>
        <p:blipFill>
          <a:blip r:embed="rId3"/>
          <a:stretch>
            <a:fillRect/>
          </a:stretch>
        </p:blipFill>
        <p:spPr>
          <a:xfrm>
            <a:off x="6439314" y="123444"/>
            <a:ext cx="1393353" cy="515350"/>
          </a:xfrm>
          <a:prstGeom prst="rect">
            <a:avLst/>
          </a:prstGeom>
        </p:spPr>
      </p:pic>
    </p:spTree>
    <p:extLst>
      <p:ext uri="{BB962C8B-B14F-4D97-AF65-F5344CB8AC3E}">
        <p14:creationId xmlns:p14="http://schemas.microsoft.com/office/powerpoint/2010/main" val="1189970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AFAFA"/>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2D1B2E"/>
          </a:solidFill>
          <a:ln w="12700">
            <a:solidFill>
              <a:srgbClr val="2D1B2E"/>
            </a:solidFill>
            <a:prstDash val="solid"/>
          </a:ln>
        </p:spPr>
        <p:txBody>
          <a:bodyPr tIns="18288" bIns="18288"/>
          <a:lstStyle/>
          <a:p>
            <a:endParaRPr dirty="0"/>
          </a:p>
        </p:txBody>
      </p:sp>
      <p:sp>
        <p:nvSpPr>
          <p:cNvPr id="3" name="Shape 1"/>
          <p:cNvSpPr/>
          <p:nvPr/>
        </p:nvSpPr>
        <p:spPr>
          <a:xfrm>
            <a:off x="0" y="0"/>
            <a:ext cx="50292" cy="658368"/>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p:cNvSpPr/>
          <p:nvPr/>
        </p:nvSpPr>
        <p:spPr>
          <a:xfrm>
            <a:off x="164592" y="64008"/>
            <a:ext cx="6858000" cy="530352"/>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Indian Chemical Industry — Structural Tailwinds</a:t>
            </a:r>
            <a:endParaRPr lang="en-US" sz="1800" dirty="0"/>
          </a:p>
        </p:txBody>
      </p:sp>
      <p:sp>
        <p:nvSpPr>
          <p:cNvPr id="5" name="Shape 3"/>
          <p:cNvSpPr/>
          <p:nvPr/>
        </p:nvSpPr>
        <p:spPr>
          <a:xfrm>
            <a:off x="7818120" y="128016"/>
            <a:ext cx="1188720" cy="384048"/>
          </a:xfrm>
          <a:prstGeom prst="rect">
            <a:avLst/>
          </a:prstGeom>
          <a:solidFill>
            <a:srgbClr val="CC0066"/>
          </a:solidFill>
          <a:ln w="12700">
            <a:solidFill>
              <a:srgbClr val="CC0066"/>
            </a:solidFill>
            <a:prstDash val="solid"/>
          </a:ln>
        </p:spPr>
        <p:txBody>
          <a:bodyPr tIns="18288" bIns="18288"/>
          <a:lstStyle/>
          <a:p>
            <a:endParaRPr dirty="0"/>
          </a:p>
        </p:txBody>
      </p:sp>
      <p:sp>
        <p:nvSpPr>
          <p:cNvPr id="6" name="Text 4"/>
          <p:cNvSpPr/>
          <p:nvPr/>
        </p:nvSpPr>
        <p:spPr>
          <a:xfrm>
            <a:off x="7818120" y="128016"/>
            <a:ext cx="1188720" cy="384048"/>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INDUSTRY</a:t>
            </a:r>
            <a:endParaRPr lang="en-US" sz="900" dirty="0"/>
          </a:p>
        </p:txBody>
      </p:sp>
      <p:sp>
        <p:nvSpPr>
          <p:cNvPr id="7" name="Shape 5"/>
          <p:cNvSpPr/>
          <p:nvPr/>
        </p:nvSpPr>
        <p:spPr>
          <a:xfrm>
            <a:off x="164592" y="822960"/>
            <a:ext cx="2011680" cy="1371600"/>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8" name="Shape 6"/>
          <p:cNvSpPr/>
          <p:nvPr/>
        </p:nvSpPr>
        <p:spPr>
          <a:xfrm>
            <a:off x="164592" y="822960"/>
            <a:ext cx="54864" cy="1371600"/>
          </a:xfrm>
          <a:prstGeom prst="rect">
            <a:avLst/>
          </a:prstGeom>
          <a:solidFill>
            <a:srgbClr val="CC0066"/>
          </a:solidFill>
          <a:ln w="12700">
            <a:solidFill>
              <a:srgbClr val="CC0066"/>
            </a:solidFill>
            <a:prstDash val="solid"/>
          </a:ln>
        </p:spPr>
        <p:txBody>
          <a:bodyPr tIns="18288" bIns="18288"/>
          <a:lstStyle/>
          <a:p>
            <a:endParaRPr dirty="0"/>
          </a:p>
        </p:txBody>
      </p:sp>
      <p:sp>
        <p:nvSpPr>
          <p:cNvPr id="9" name="Text 7"/>
          <p:cNvSpPr/>
          <p:nvPr/>
        </p:nvSpPr>
        <p:spPr>
          <a:xfrm>
            <a:off x="292608" y="932688"/>
            <a:ext cx="1828800" cy="713232"/>
          </a:xfrm>
          <a:prstGeom prst="rect">
            <a:avLst/>
          </a:prstGeom>
          <a:noFill/>
          <a:ln/>
        </p:spPr>
        <p:txBody>
          <a:bodyPr wrap="square" lIns="0" tIns="0" rIns="0" bIns="0" rtlCol="0" anchor="b"/>
          <a:lstStyle/>
          <a:p>
            <a:pPr marL="0" indent="0">
              <a:buNone/>
            </a:pPr>
            <a:r>
              <a:rPr lang="en-US" sz="2600" b="1" dirty="0">
                <a:solidFill>
                  <a:srgbClr val="CC0066"/>
                </a:solidFill>
                <a:latin typeface="Calibri" pitchFamily="34" charset="0"/>
                <a:ea typeface="Calibri" pitchFamily="34" charset="-122"/>
                <a:cs typeface="Calibri" pitchFamily="34" charset="-120"/>
              </a:rPr>
              <a:t>USD 250B+</a:t>
            </a:r>
            <a:endParaRPr lang="en-US" sz="2600" dirty="0"/>
          </a:p>
        </p:txBody>
      </p:sp>
      <p:sp>
        <p:nvSpPr>
          <p:cNvPr id="10" name="Text 8"/>
          <p:cNvSpPr/>
          <p:nvPr/>
        </p:nvSpPr>
        <p:spPr>
          <a:xfrm>
            <a:off x="292608" y="1591056"/>
            <a:ext cx="1828800" cy="356616"/>
          </a:xfrm>
          <a:prstGeom prst="rect">
            <a:avLst/>
          </a:prstGeom>
          <a:noFill/>
          <a:ln/>
        </p:spPr>
        <p:txBody>
          <a:bodyPr wrap="square" lIns="0" tIns="0" rIns="0" bIns="0" rtlCol="0" anchor="t"/>
          <a:lstStyle/>
          <a:p>
            <a:pPr marL="0" indent="0">
              <a:buNone/>
            </a:pPr>
            <a:r>
              <a:rPr lang="en-US" sz="950" b="1" dirty="0">
                <a:solidFill>
                  <a:srgbClr val="2D1B2E"/>
                </a:solidFill>
                <a:latin typeface="Calibri" pitchFamily="34" charset="0"/>
                <a:ea typeface="Calibri" pitchFamily="34" charset="-122"/>
                <a:cs typeface="Calibri" pitchFamily="34" charset="-120"/>
              </a:rPr>
              <a:t>India Chemicals</a:t>
            </a:r>
            <a:endParaRPr lang="en-US" sz="950" dirty="0"/>
          </a:p>
          <a:p>
            <a:pPr marL="0" indent="0">
              <a:buNone/>
            </a:pPr>
            <a:r>
              <a:rPr lang="en-US" sz="950" b="1" dirty="0">
                <a:solidFill>
                  <a:srgbClr val="2D1B2E"/>
                </a:solidFill>
                <a:latin typeface="Calibri" pitchFamily="34" charset="0"/>
                <a:ea typeface="Calibri" pitchFamily="34" charset="-122"/>
                <a:cs typeface="Calibri" pitchFamily="34" charset="-120"/>
              </a:rPr>
              <a:t>Market Size</a:t>
            </a:r>
            <a:endParaRPr lang="en-US" sz="950" dirty="0"/>
          </a:p>
        </p:txBody>
      </p:sp>
      <p:sp>
        <p:nvSpPr>
          <p:cNvPr id="11" name="Text 9"/>
          <p:cNvSpPr/>
          <p:nvPr/>
        </p:nvSpPr>
        <p:spPr>
          <a:xfrm>
            <a:off x="292608" y="1947672"/>
            <a:ext cx="1828800" cy="246888"/>
          </a:xfrm>
          <a:prstGeom prst="rect">
            <a:avLst/>
          </a:prstGeom>
          <a:noFill/>
          <a:ln/>
        </p:spPr>
        <p:txBody>
          <a:bodyPr wrap="square" lIns="0" tIns="0" rIns="0" bIns="0" rtlCol="0" anchor="t"/>
          <a:lstStyle/>
          <a:p>
            <a:pPr marL="0" indent="0">
              <a:buNone/>
            </a:pPr>
            <a:r>
              <a:rPr lang="en-US" sz="800" dirty="0">
                <a:solidFill>
                  <a:srgbClr val="6B5B72"/>
                </a:solidFill>
                <a:latin typeface="Calibri" pitchFamily="34" charset="0"/>
                <a:ea typeface="Calibri" pitchFamily="34" charset="-122"/>
                <a:cs typeface="Calibri" pitchFamily="34" charset="-120"/>
              </a:rPr>
              <a:t>6th-largest global producer</a:t>
            </a:r>
            <a:endParaRPr lang="en-US" sz="800" dirty="0"/>
          </a:p>
        </p:txBody>
      </p:sp>
      <p:sp>
        <p:nvSpPr>
          <p:cNvPr id="12" name="Shape 10"/>
          <p:cNvSpPr/>
          <p:nvPr/>
        </p:nvSpPr>
        <p:spPr>
          <a:xfrm>
            <a:off x="2377440" y="822960"/>
            <a:ext cx="2011680" cy="1371600"/>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13" name="Shape 11"/>
          <p:cNvSpPr/>
          <p:nvPr/>
        </p:nvSpPr>
        <p:spPr>
          <a:xfrm>
            <a:off x="2377440" y="822960"/>
            <a:ext cx="54864" cy="1371600"/>
          </a:xfrm>
          <a:prstGeom prst="rect">
            <a:avLst/>
          </a:prstGeom>
          <a:solidFill>
            <a:srgbClr val="00A99D"/>
          </a:solidFill>
          <a:ln w="12700">
            <a:solidFill>
              <a:srgbClr val="00A99D"/>
            </a:solidFill>
            <a:prstDash val="solid"/>
          </a:ln>
        </p:spPr>
        <p:txBody>
          <a:bodyPr tIns="18288" bIns="18288"/>
          <a:lstStyle/>
          <a:p>
            <a:endParaRPr dirty="0"/>
          </a:p>
        </p:txBody>
      </p:sp>
      <p:sp>
        <p:nvSpPr>
          <p:cNvPr id="15" name="Text 13"/>
          <p:cNvSpPr/>
          <p:nvPr/>
        </p:nvSpPr>
        <p:spPr>
          <a:xfrm>
            <a:off x="2505456" y="1591056"/>
            <a:ext cx="1828800" cy="356616"/>
          </a:xfrm>
          <a:prstGeom prst="rect">
            <a:avLst/>
          </a:prstGeom>
          <a:noFill/>
          <a:ln/>
        </p:spPr>
        <p:txBody>
          <a:bodyPr wrap="square" lIns="0" tIns="0" rIns="0" bIns="0" rtlCol="0" anchor="t"/>
          <a:lstStyle/>
          <a:p>
            <a:r>
              <a:rPr lang="en-US" sz="950" b="1" dirty="0">
                <a:solidFill>
                  <a:srgbClr val="2D1B2E"/>
                </a:solidFill>
                <a:latin typeface="Calibri" pitchFamily="34" charset="0"/>
                <a:ea typeface="Calibri" pitchFamily="34" charset="-122"/>
                <a:cs typeface="Calibri" pitchFamily="34" charset="-120"/>
              </a:rPr>
              <a:t>Target Market for Specialty Chemicals by 2034</a:t>
            </a:r>
            <a:endParaRPr lang="en-US" sz="950" dirty="0"/>
          </a:p>
        </p:txBody>
      </p:sp>
      <p:sp>
        <p:nvSpPr>
          <p:cNvPr id="16" name="Text 14"/>
          <p:cNvSpPr/>
          <p:nvPr/>
        </p:nvSpPr>
        <p:spPr>
          <a:xfrm>
            <a:off x="2505456" y="1947672"/>
            <a:ext cx="1828800" cy="246888"/>
          </a:xfrm>
          <a:prstGeom prst="rect">
            <a:avLst/>
          </a:prstGeom>
          <a:noFill/>
          <a:ln/>
        </p:spPr>
        <p:txBody>
          <a:bodyPr wrap="square" lIns="0" tIns="0" rIns="0" bIns="0" rtlCol="0" anchor="t"/>
          <a:lstStyle/>
          <a:p>
            <a:r>
              <a:rPr lang="en-US" sz="800" dirty="0">
                <a:solidFill>
                  <a:srgbClr val="6B5B72"/>
                </a:solidFill>
                <a:latin typeface="Calibri" pitchFamily="34" charset="0"/>
                <a:ea typeface="Calibri" pitchFamily="34" charset="-122"/>
                <a:cs typeface="Calibri" pitchFamily="34" charset="-120"/>
              </a:rPr>
              <a:t>From ~USD 67B  in 2025</a:t>
            </a:r>
            <a:endParaRPr lang="en-US" sz="800" dirty="0"/>
          </a:p>
        </p:txBody>
      </p:sp>
      <p:sp>
        <p:nvSpPr>
          <p:cNvPr id="17" name="Shape 15"/>
          <p:cNvSpPr/>
          <p:nvPr/>
        </p:nvSpPr>
        <p:spPr>
          <a:xfrm>
            <a:off x="4590288" y="822960"/>
            <a:ext cx="2011680" cy="1371600"/>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lang="en-GB" dirty="0"/>
          </a:p>
        </p:txBody>
      </p:sp>
      <p:sp>
        <p:nvSpPr>
          <p:cNvPr id="18" name="Shape 16"/>
          <p:cNvSpPr/>
          <p:nvPr/>
        </p:nvSpPr>
        <p:spPr>
          <a:xfrm>
            <a:off x="4590288" y="822960"/>
            <a:ext cx="54864" cy="1371600"/>
          </a:xfrm>
          <a:prstGeom prst="rect">
            <a:avLst/>
          </a:prstGeom>
          <a:solidFill>
            <a:srgbClr val="CC0066"/>
          </a:solidFill>
          <a:ln w="12700">
            <a:solidFill>
              <a:srgbClr val="CC0066"/>
            </a:solidFill>
            <a:prstDash val="solid"/>
          </a:ln>
        </p:spPr>
        <p:txBody>
          <a:bodyPr tIns="18288" bIns="18288"/>
          <a:lstStyle/>
          <a:p>
            <a:endParaRPr dirty="0"/>
          </a:p>
        </p:txBody>
      </p:sp>
      <p:sp>
        <p:nvSpPr>
          <p:cNvPr id="19" name="Text 17"/>
          <p:cNvSpPr/>
          <p:nvPr/>
        </p:nvSpPr>
        <p:spPr>
          <a:xfrm>
            <a:off x="2457841" y="932688"/>
            <a:ext cx="1828800" cy="713232"/>
          </a:xfrm>
          <a:prstGeom prst="rect">
            <a:avLst/>
          </a:prstGeom>
          <a:noFill/>
          <a:ln/>
        </p:spPr>
        <p:txBody>
          <a:bodyPr wrap="square" lIns="0" tIns="0" rIns="0" bIns="0" rtlCol="0" anchor="b"/>
          <a:lstStyle/>
          <a:p>
            <a:pPr marL="0" indent="0">
              <a:buNone/>
            </a:pPr>
            <a:r>
              <a:rPr lang="en-US" sz="2600" b="1" dirty="0">
                <a:solidFill>
                  <a:srgbClr val="0AA68C"/>
                </a:solidFill>
                <a:latin typeface="Calibri" pitchFamily="34" charset="0"/>
                <a:ea typeface="Calibri" pitchFamily="34" charset="-122"/>
                <a:cs typeface="Calibri" pitchFamily="34" charset="-120"/>
              </a:rPr>
              <a:t>USD 93B+</a:t>
            </a:r>
            <a:endParaRPr lang="en-US" sz="2600" dirty="0">
              <a:solidFill>
                <a:srgbClr val="0AA68C"/>
              </a:solidFill>
            </a:endParaRPr>
          </a:p>
        </p:txBody>
      </p:sp>
      <p:sp>
        <p:nvSpPr>
          <p:cNvPr id="20" name="Text 18"/>
          <p:cNvSpPr/>
          <p:nvPr/>
        </p:nvSpPr>
        <p:spPr>
          <a:xfrm>
            <a:off x="4718304" y="1679248"/>
            <a:ext cx="1828800" cy="356616"/>
          </a:xfrm>
          <a:prstGeom prst="rect">
            <a:avLst/>
          </a:prstGeom>
          <a:noFill/>
          <a:ln/>
        </p:spPr>
        <p:txBody>
          <a:bodyPr wrap="square" lIns="0" tIns="0" rIns="0" bIns="0" rtlCol="0" anchor="t"/>
          <a:lstStyle/>
          <a:p>
            <a:pPr marL="0" indent="0">
              <a:buNone/>
            </a:pPr>
            <a:r>
              <a:rPr lang="en-US" sz="950" b="1" dirty="0">
                <a:solidFill>
                  <a:srgbClr val="2D1B2E"/>
                </a:solidFill>
                <a:latin typeface="Calibri" pitchFamily="34" charset="0"/>
                <a:ea typeface="Calibri" pitchFamily="34" charset="-122"/>
                <a:cs typeface="Calibri" pitchFamily="34" charset="-120"/>
              </a:rPr>
              <a:t>Dyes and Pigments Growth Rate</a:t>
            </a:r>
            <a:endParaRPr lang="en-US" sz="950" dirty="0"/>
          </a:p>
        </p:txBody>
      </p:sp>
      <p:sp>
        <p:nvSpPr>
          <p:cNvPr id="21" name="Text 19"/>
          <p:cNvSpPr/>
          <p:nvPr/>
        </p:nvSpPr>
        <p:spPr>
          <a:xfrm>
            <a:off x="4718304" y="1947672"/>
            <a:ext cx="1828800" cy="246888"/>
          </a:xfrm>
          <a:prstGeom prst="rect">
            <a:avLst/>
          </a:prstGeom>
          <a:noFill/>
          <a:ln/>
        </p:spPr>
        <p:txBody>
          <a:bodyPr wrap="square" lIns="0" tIns="0" rIns="0" bIns="0" rtlCol="0" anchor="t"/>
          <a:lstStyle/>
          <a:p>
            <a:r>
              <a:rPr lang="en-US" sz="730" dirty="0">
                <a:solidFill>
                  <a:srgbClr val="6B5B72"/>
                </a:solidFill>
                <a:latin typeface="Calibri" pitchFamily="34" charset="0"/>
                <a:ea typeface="Calibri" pitchFamily="34" charset="-122"/>
                <a:cs typeface="Calibri" pitchFamily="34" charset="-120"/>
              </a:rPr>
              <a:t>Specialty segment, 2025–2034</a:t>
            </a:r>
            <a:endParaRPr lang="en-US" sz="700" dirty="0"/>
          </a:p>
          <a:p>
            <a:pPr marL="0" indent="0">
              <a:buNone/>
            </a:pPr>
            <a:endParaRPr lang="en-US" sz="750" dirty="0"/>
          </a:p>
        </p:txBody>
      </p:sp>
      <p:sp>
        <p:nvSpPr>
          <p:cNvPr id="22" name="Shape 20"/>
          <p:cNvSpPr/>
          <p:nvPr/>
        </p:nvSpPr>
        <p:spPr>
          <a:xfrm>
            <a:off x="6803136" y="822960"/>
            <a:ext cx="2011680" cy="1371600"/>
          </a:xfrm>
          <a:prstGeom prst="rect">
            <a:avLst/>
          </a:prstGeom>
          <a:solidFill>
            <a:srgbClr val="FFFFFF"/>
          </a:solidFill>
          <a:ln w="12700">
            <a:solidFill>
              <a:srgbClr val="E8D0F0"/>
            </a:solidFill>
            <a:prstDash val="solid"/>
          </a:ln>
          <a:effectLst>
            <a:outerShdw blurRad="101600" dist="38100" dir="8100000" algn="bl" rotWithShape="0">
              <a:srgbClr val="000000">
                <a:alpha val="10000"/>
              </a:srgbClr>
            </a:outerShdw>
          </a:effectLst>
        </p:spPr>
        <p:txBody>
          <a:bodyPr tIns="18288" bIns="18288"/>
          <a:lstStyle/>
          <a:p>
            <a:endParaRPr dirty="0"/>
          </a:p>
        </p:txBody>
      </p:sp>
      <p:sp>
        <p:nvSpPr>
          <p:cNvPr id="23" name="Shape 21"/>
          <p:cNvSpPr/>
          <p:nvPr/>
        </p:nvSpPr>
        <p:spPr>
          <a:xfrm>
            <a:off x="6803136" y="822960"/>
            <a:ext cx="54864" cy="1371600"/>
          </a:xfrm>
          <a:prstGeom prst="rect">
            <a:avLst/>
          </a:prstGeom>
          <a:solidFill>
            <a:srgbClr val="00A99D"/>
          </a:solidFill>
          <a:ln w="12700">
            <a:solidFill>
              <a:srgbClr val="00A99D"/>
            </a:solidFill>
            <a:prstDash val="solid"/>
          </a:ln>
        </p:spPr>
        <p:txBody>
          <a:bodyPr tIns="18288" bIns="18288"/>
          <a:lstStyle/>
          <a:p>
            <a:endParaRPr dirty="0"/>
          </a:p>
        </p:txBody>
      </p:sp>
      <p:sp>
        <p:nvSpPr>
          <p:cNvPr id="24" name="Text 22"/>
          <p:cNvSpPr/>
          <p:nvPr/>
        </p:nvSpPr>
        <p:spPr>
          <a:xfrm>
            <a:off x="6931152" y="932688"/>
            <a:ext cx="1828800" cy="713232"/>
          </a:xfrm>
          <a:prstGeom prst="rect">
            <a:avLst/>
          </a:prstGeom>
          <a:noFill/>
          <a:ln/>
        </p:spPr>
        <p:txBody>
          <a:bodyPr wrap="square" lIns="0" tIns="0" rIns="0" bIns="0" rtlCol="0" anchor="b"/>
          <a:lstStyle/>
          <a:p>
            <a:pPr marL="0" indent="0">
              <a:buNone/>
            </a:pPr>
            <a:r>
              <a:rPr lang="en-US" sz="2600" b="1" dirty="0">
                <a:solidFill>
                  <a:srgbClr val="00A99D"/>
                </a:solidFill>
                <a:latin typeface="Calibri" pitchFamily="34" charset="0"/>
                <a:ea typeface="Calibri" pitchFamily="34" charset="-122"/>
                <a:cs typeface="Calibri" pitchFamily="34" charset="-120"/>
              </a:rPr>
              <a:t>China+1</a:t>
            </a:r>
            <a:endParaRPr lang="en-US" sz="2600" dirty="0"/>
          </a:p>
        </p:txBody>
      </p:sp>
      <p:sp>
        <p:nvSpPr>
          <p:cNvPr id="25" name="Text 23"/>
          <p:cNvSpPr/>
          <p:nvPr/>
        </p:nvSpPr>
        <p:spPr>
          <a:xfrm>
            <a:off x="6931152" y="1591056"/>
            <a:ext cx="1828800" cy="356616"/>
          </a:xfrm>
          <a:prstGeom prst="rect">
            <a:avLst/>
          </a:prstGeom>
          <a:noFill/>
          <a:ln/>
        </p:spPr>
        <p:txBody>
          <a:bodyPr wrap="square" lIns="0" tIns="0" rIns="0" bIns="0" rtlCol="0" anchor="t"/>
          <a:lstStyle/>
          <a:p>
            <a:pPr marL="0" indent="0">
              <a:buNone/>
            </a:pPr>
            <a:r>
              <a:rPr lang="en-US" sz="950" b="1" dirty="0">
                <a:solidFill>
                  <a:srgbClr val="2D1B2E"/>
                </a:solidFill>
                <a:latin typeface="Calibri" pitchFamily="34" charset="0"/>
                <a:ea typeface="Calibri" pitchFamily="34" charset="-122"/>
                <a:cs typeface="Calibri" pitchFamily="34" charset="-120"/>
              </a:rPr>
              <a:t>Supply Chain</a:t>
            </a:r>
            <a:endParaRPr lang="en-US" sz="950" dirty="0"/>
          </a:p>
          <a:p>
            <a:pPr marL="0" indent="0">
              <a:buNone/>
            </a:pPr>
            <a:r>
              <a:rPr lang="en-US" sz="950" b="1" dirty="0">
                <a:solidFill>
                  <a:srgbClr val="2D1B2E"/>
                </a:solidFill>
                <a:latin typeface="Calibri" pitchFamily="34" charset="0"/>
                <a:ea typeface="Calibri" pitchFamily="34" charset="-122"/>
                <a:cs typeface="Calibri" pitchFamily="34" charset="-120"/>
              </a:rPr>
              <a:t>Diversification</a:t>
            </a:r>
            <a:endParaRPr lang="en-US" sz="950" dirty="0"/>
          </a:p>
        </p:txBody>
      </p:sp>
      <p:sp>
        <p:nvSpPr>
          <p:cNvPr id="26" name="Text 24"/>
          <p:cNvSpPr/>
          <p:nvPr/>
        </p:nvSpPr>
        <p:spPr>
          <a:xfrm>
            <a:off x="6931152" y="1947672"/>
            <a:ext cx="1828800" cy="246888"/>
          </a:xfrm>
          <a:prstGeom prst="rect">
            <a:avLst/>
          </a:prstGeom>
          <a:noFill/>
          <a:ln/>
        </p:spPr>
        <p:txBody>
          <a:bodyPr wrap="square" lIns="0" tIns="0" rIns="0" bIns="0" rtlCol="0" anchor="t"/>
          <a:lstStyle/>
          <a:p>
            <a:pPr marL="0" indent="0">
              <a:buNone/>
            </a:pPr>
            <a:r>
              <a:rPr lang="en-US" sz="800" dirty="0">
                <a:solidFill>
                  <a:srgbClr val="6B5B72"/>
                </a:solidFill>
                <a:latin typeface="Calibri" pitchFamily="34" charset="0"/>
                <a:ea typeface="Calibri" pitchFamily="34" charset="-122"/>
                <a:cs typeface="Calibri" pitchFamily="34" charset="-120"/>
              </a:rPr>
              <a:t>India gaining export share</a:t>
            </a:r>
            <a:endParaRPr lang="en-US" sz="800" dirty="0"/>
          </a:p>
        </p:txBody>
      </p:sp>
      <p:sp>
        <p:nvSpPr>
          <p:cNvPr id="27" name="Shape 25"/>
          <p:cNvSpPr/>
          <p:nvPr/>
        </p:nvSpPr>
        <p:spPr>
          <a:xfrm>
            <a:off x="164592" y="2350008"/>
            <a:ext cx="4251960" cy="2377440"/>
          </a:xfrm>
          <a:prstGeom prst="rect">
            <a:avLst/>
          </a:prstGeom>
          <a:solidFill>
            <a:srgbClr val="F9F0FB"/>
          </a:solidFill>
          <a:ln w="12700">
            <a:solidFill>
              <a:srgbClr val="E8D0F0"/>
            </a:solidFill>
            <a:prstDash val="solid"/>
          </a:ln>
        </p:spPr>
        <p:txBody>
          <a:bodyPr tIns="18288" bIns="18288"/>
          <a:lstStyle/>
          <a:p>
            <a:endParaRPr dirty="0"/>
          </a:p>
        </p:txBody>
      </p:sp>
      <p:sp>
        <p:nvSpPr>
          <p:cNvPr id="28" name="Shape 26"/>
          <p:cNvSpPr/>
          <p:nvPr/>
        </p:nvSpPr>
        <p:spPr>
          <a:xfrm>
            <a:off x="164592" y="2350008"/>
            <a:ext cx="50292" cy="2377440"/>
          </a:xfrm>
          <a:prstGeom prst="rect">
            <a:avLst/>
          </a:prstGeom>
          <a:solidFill>
            <a:srgbClr val="CC0066"/>
          </a:solidFill>
          <a:ln w="12700">
            <a:solidFill>
              <a:srgbClr val="CC0066"/>
            </a:solidFill>
            <a:prstDash val="solid"/>
          </a:ln>
        </p:spPr>
        <p:txBody>
          <a:bodyPr tIns="18288" bIns="18288"/>
          <a:lstStyle/>
          <a:p>
            <a:endParaRPr dirty="0"/>
          </a:p>
        </p:txBody>
      </p:sp>
      <p:sp>
        <p:nvSpPr>
          <p:cNvPr id="29" name="Text 27"/>
          <p:cNvSpPr/>
          <p:nvPr/>
        </p:nvSpPr>
        <p:spPr>
          <a:xfrm>
            <a:off x="320040" y="2423160"/>
            <a:ext cx="4023360" cy="292608"/>
          </a:xfrm>
          <a:prstGeom prst="rect">
            <a:avLst/>
          </a:prstGeom>
          <a:noFill/>
          <a:ln/>
        </p:spPr>
        <p:txBody>
          <a:bodyPr wrap="square" lIns="0" tIns="0" rIns="0" bIns="0" rtlCol="0" anchor="ctr"/>
          <a:lstStyle/>
          <a:p>
            <a:pPr marL="0" indent="0">
              <a:buNone/>
            </a:pPr>
            <a:r>
              <a:rPr lang="en-US" sz="1000" b="1" dirty="0">
                <a:solidFill>
                  <a:srgbClr val="CC0066"/>
                </a:solidFill>
                <a:latin typeface="Calibri" pitchFamily="34" charset="0"/>
                <a:ea typeface="Calibri" pitchFamily="34" charset="-122"/>
                <a:cs typeface="Calibri" pitchFamily="34" charset="-120"/>
              </a:rPr>
              <a:t>Market Opportunity</a:t>
            </a:r>
            <a:endParaRPr lang="en-US" sz="1000" dirty="0"/>
          </a:p>
        </p:txBody>
      </p:sp>
      <p:sp>
        <p:nvSpPr>
          <p:cNvPr id="30" name="Text 28"/>
          <p:cNvSpPr/>
          <p:nvPr/>
        </p:nvSpPr>
        <p:spPr>
          <a:xfrm>
            <a:off x="320040" y="2788920"/>
            <a:ext cx="3977640" cy="1783080"/>
          </a:xfrm>
          <a:prstGeom prst="rect">
            <a:avLst/>
          </a:prstGeom>
          <a:noFill/>
          <a:ln/>
        </p:spPr>
        <p:txBody>
          <a:bodyPr wrap="square" tIns="18288" bIns="18288" rtlCol="0" anchor="t"/>
          <a:lstStyle/>
          <a:p>
            <a:pPr marL="342900" indent="-342900">
              <a:spcAft>
                <a:spcPts val="400"/>
              </a:spcAft>
              <a:buSzPct val="100000"/>
              <a:buFont typeface="Wingdings" panose="05000000000000000000" pitchFamily="2" charset="2"/>
              <a:buChar char="Ø"/>
            </a:pPr>
            <a:r>
              <a:rPr lang="en-US" sz="1000" dirty="0">
                <a:solidFill>
                  <a:srgbClr val="2D1B2E"/>
                </a:solidFill>
                <a:latin typeface="Calibri" pitchFamily="34" charset="0"/>
                <a:ea typeface="Calibri" pitchFamily="34" charset="-122"/>
                <a:cs typeface="Calibri" pitchFamily="34" charset="-120"/>
              </a:rPr>
              <a:t>India chemicals market ~USD 250B (2024), 6th-largest producer globally</a:t>
            </a:r>
            <a:endParaRPr lang="en-US" sz="1000" dirty="0"/>
          </a:p>
          <a:p>
            <a:pPr marL="342900" indent="-342900">
              <a:spcAft>
                <a:spcPts val="400"/>
              </a:spcAft>
              <a:buSzPct val="100000"/>
              <a:buFont typeface="Wingdings" panose="05000000000000000000" pitchFamily="2" charset="2"/>
              <a:buChar char="Ø"/>
            </a:pPr>
            <a:r>
              <a:rPr lang="en-US" sz="1000" dirty="0">
                <a:solidFill>
                  <a:srgbClr val="2D1B2E"/>
                </a:solidFill>
                <a:latin typeface="Calibri" pitchFamily="34" charset="0"/>
                <a:ea typeface="Calibri" pitchFamily="34" charset="-122"/>
                <a:cs typeface="Calibri" pitchFamily="34" charset="-120"/>
              </a:rPr>
              <a:t>Specialty chemicals ~USD 67B (2025), targeted to reach ~USD 93B by 2034</a:t>
            </a:r>
            <a:endParaRPr lang="en-US" sz="1000" dirty="0"/>
          </a:p>
          <a:p>
            <a:pPr marL="342900" indent="-342900">
              <a:spcAft>
                <a:spcPts val="400"/>
              </a:spcAft>
              <a:buSzPct val="100000"/>
              <a:buFont typeface="Wingdings" panose="05000000000000000000" pitchFamily="2" charset="2"/>
              <a:buChar char="Ø"/>
            </a:pPr>
            <a:r>
              <a:rPr lang="en-US" sz="1000" dirty="0">
                <a:solidFill>
                  <a:srgbClr val="2D1B2E"/>
                </a:solidFill>
                <a:latin typeface="Calibri" pitchFamily="34" charset="0"/>
                <a:ea typeface="Calibri" pitchFamily="34" charset="-122"/>
                <a:cs typeface="Calibri" pitchFamily="34" charset="-120"/>
              </a:rPr>
              <a:t>Strong domestic demand from textiles, paints, plastics, paper &amp; FMCG</a:t>
            </a:r>
            <a:endParaRPr lang="en-US" sz="1000" dirty="0"/>
          </a:p>
        </p:txBody>
      </p:sp>
      <p:sp>
        <p:nvSpPr>
          <p:cNvPr id="31" name="Shape 29"/>
          <p:cNvSpPr/>
          <p:nvPr/>
        </p:nvSpPr>
        <p:spPr>
          <a:xfrm>
            <a:off x="4727448" y="2350008"/>
            <a:ext cx="4251960" cy="2377440"/>
          </a:xfrm>
          <a:prstGeom prst="rect">
            <a:avLst/>
          </a:prstGeom>
          <a:solidFill>
            <a:srgbClr val="F9F0FB"/>
          </a:solidFill>
          <a:ln w="12700">
            <a:solidFill>
              <a:srgbClr val="E8D0F0"/>
            </a:solidFill>
            <a:prstDash val="solid"/>
          </a:ln>
        </p:spPr>
        <p:txBody>
          <a:bodyPr tIns="18288" bIns="18288"/>
          <a:lstStyle/>
          <a:p>
            <a:endParaRPr dirty="0"/>
          </a:p>
        </p:txBody>
      </p:sp>
      <p:sp>
        <p:nvSpPr>
          <p:cNvPr id="32" name="Shape 30"/>
          <p:cNvSpPr/>
          <p:nvPr/>
        </p:nvSpPr>
        <p:spPr>
          <a:xfrm>
            <a:off x="4727448" y="2350008"/>
            <a:ext cx="50292" cy="2377440"/>
          </a:xfrm>
          <a:prstGeom prst="rect">
            <a:avLst/>
          </a:prstGeom>
          <a:solidFill>
            <a:srgbClr val="00A99D"/>
          </a:solidFill>
          <a:ln w="12700">
            <a:solidFill>
              <a:srgbClr val="00A99D"/>
            </a:solidFill>
            <a:prstDash val="solid"/>
          </a:ln>
        </p:spPr>
        <p:txBody>
          <a:bodyPr tIns="18288" bIns="18288"/>
          <a:lstStyle/>
          <a:p>
            <a:endParaRPr dirty="0"/>
          </a:p>
        </p:txBody>
      </p:sp>
      <p:sp>
        <p:nvSpPr>
          <p:cNvPr id="33" name="Text 31"/>
          <p:cNvSpPr/>
          <p:nvPr/>
        </p:nvSpPr>
        <p:spPr>
          <a:xfrm>
            <a:off x="4882896" y="2423160"/>
            <a:ext cx="4023360" cy="292608"/>
          </a:xfrm>
          <a:prstGeom prst="rect">
            <a:avLst/>
          </a:prstGeom>
          <a:noFill/>
          <a:ln/>
        </p:spPr>
        <p:txBody>
          <a:bodyPr wrap="square" lIns="0" tIns="0" rIns="0" bIns="0" rtlCol="0" anchor="ctr"/>
          <a:lstStyle/>
          <a:p>
            <a:pPr marL="0" indent="0">
              <a:buNone/>
            </a:pPr>
            <a:r>
              <a:rPr lang="en-US" sz="1000" b="1" dirty="0">
                <a:solidFill>
                  <a:srgbClr val="00A99D"/>
                </a:solidFill>
                <a:latin typeface="Calibri" pitchFamily="34" charset="0"/>
                <a:ea typeface="Calibri" pitchFamily="34" charset="-122"/>
                <a:cs typeface="Calibri" pitchFamily="34" charset="-120"/>
              </a:rPr>
              <a:t>Competitive Tailwinds for India</a:t>
            </a:r>
            <a:endParaRPr lang="en-US" sz="1000" dirty="0"/>
          </a:p>
        </p:txBody>
      </p:sp>
      <p:sp>
        <p:nvSpPr>
          <p:cNvPr id="34" name="Text 32"/>
          <p:cNvSpPr/>
          <p:nvPr/>
        </p:nvSpPr>
        <p:spPr>
          <a:xfrm>
            <a:off x="4882896" y="2852928"/>
            <a:ext cx="3977640" cy="2155384"/>
          </a:xfrm>
          <a:prstGeom prst="rect">
            <a:avLst/>
          </a:prstGeom>
          <a:noFill/>
          <a:ln/>
        </p:spPr>
        <p:txBody>
          <a:bodyPr wrap="square" tIns="18288" bIns="18288" rtlCol="0" anchor="t"/>
          <a:lstStyle/>
          <a:p>
            <a:pPr marL="342900" indent="-342900">
              <a:spcAft>
                <a:spcPts val="400"/>
              </a:spcAft>
              <a:buSzPct val="100000"/>
              <a:buFont typeface="Wingdings" panose="05000000000000000000" pitchFamily="2" charset="2"/>
              <a:buChar char="Ø"/>
            </a:pPr>
            <a:r>
              <a:rPr lang="en-US" sz="1000" dirty="0">
                <a:solidFill>
                  <a:srgbClr val="2D1B2E"/>
                </a:solidFill>
                <a:latin typeface="Calibri" pitchFamily="34" charset="0"/>
                <a:ea typeface="Calibri" pitchFamily="34" charset="-122"/>
                <a:cs typeface="Calibri" pitchFamily="34" charset="-120"/>
              </a:rPr>
              <a:t>China+1 diversification driving global sourcing shifts toward India</a:t>
            </a:r>
            <a:endParaRPr lang="en-US" sz="1000" dirty="0"/>
          </a:p>
          <a:p>
            <a:pPr marL="342900" indent="-342900">
              <a:spcAft>
                <a:spcPts val="400"/>
              </a:spcAft>
              <a:buSzPct val="100000"/>
              <a:buFont typeface="Wingdings" panose="05000000000000000000" pitchFamily="2" charset="2"/>
              <a:buChar char="Ø"/>
            </a:pPr>
            <a:r>
              <a:rPr lang="en-US" sz="1000" dirty="0">
                <a:solidFill>
                  <a:srgbClr val="2D1B2E"/>
                </a:solidFill>
                <a:latin typeface="Calibri" pitchFamily="34" charset="0"/>
                <a:ea typeface="Calibri" pitchFamily="34" charset="-122"/>
                <a:cs typeface="Calibri" pitchFamily="34" charset="-120"/>
              </a:rPr>
              <a:t>India is the world's 2nd-largest exporter of dyes &amp; pigments</a:t>
            </a:r>
            <a:endParaRPr lang="en-US" sz="1000" dirty="0"/>
          </a:p>
          <a:p>
            <a:pPr marL="342900" indent="-342900">
              <a:spcAft>
                <a:spcPts val="400"/>
              </a:spcAft>
              <a:buSzPct val="100000"/>
              <a:buFont typeface="Wingdings" panose="05000000000000000000" pitchFamily="2" charset="2"/>
              <a:buChar char="Ø"/>
            </a:pPr>
            <a:r>
              <a:rPr lang="en-US" sz="1000" dirty="0">
                <a:solidFill>
                  <a:srgbClr val="2D1B2E"/>
                </a:solidFill>
                <a:latin typeface="Calibri" pitchFamily="34" charset="0"/>
                <a:ea typeface="Calibri" pitchFamily="34" charset="-122"/>
                <a:cs typeface="Calibri" pitchFamily="34" charset="-120"/>
              </a:rPr>
              <a:t>Customers shifting to eco-certified, high-performance colour solutions</a:t>
            </a:r>
            <a:endParaRPr lang="en-US" sz="1000" dirty="0"/>
          </a:p>
        </p:txBody>
      </p:sp>
      <p:sp>
        <p:nvSpPr>
          <p:cNvPr id="35" name="Shape 33"/>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36" name="Text 34"/>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37" name="Text 35"/>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4 / 27</a:t>
            </a:r>
            <a:endParaRPr lang="en-US" sz="700" dirty="0">
              <a:solidFill>
                <a:schemeClr val="bg1"/>
              </a:solidFill>
            </a:endParaRPr>
          </a:p>
        </p:txBody>
      </p:sp>
      <p:sp>
        <p:nvSpPr>
          <p:cNvPr id="38" name="Text 12"/>
          <p:cNvSpPr/>
          <p:nvPr/>
        </p:nvSpPr>
        <p:spPr>
          <a:xfrm>
            <a:off x="4719503" y="955908"/>
            <a:ext cx="1828800" cy="713232"/>
          </a:xfrm>
          <a:prstGeom prst="rect">
            <a:avLst/>
          </a:prstGeom>
          <a:noFill/>
          <a:ln/>
        </p:spPr>
        <p:txBody>
          <a:bodyPr wrap="square" lIns="0" tIns="0" rIns="0" bIns="0" rtlCol="0" anchor="b"/>
          <a:lstStyle/>
          <a:p>
            <a:pPr marL="0" indent="0">
              <a:buNone/>
            </a:pPr>
            <a:r>
              <a:rPr lang="en-US" sz="2600" b="1" dirty="0">
                <a:solidFill>
                  <a:srgbClr val="C00000"/>
                </a:solidFill>
                <a:latin typeface="Calibri" pitchFamily="34" charset="0"/>
                <a:ea typeface="Calibri" pitchFamily="34" charset="-122"/>
                <a:cs typeface="Calibri" pitchFamily="34" charset="-120"/>
              </a:rPr>
              <a:t>~3–6% CAGR</a:t>
            </a:r>
            <a:endParaRPr lang="en-US" sz="2600" dirty="0">
              <a:solidFill>
                <a:srgbClr val="C00000"/>
              </a:solidFill>
            </a:endParaRPr>
          </a:p>
        </p:txBody>
      </p:sp>
      <p:pic>
        <p:nvPicPr>
          <p:cNvPr id="41" name="Picture 40">
            <a:extLst>
              <a:ext uri="{FF2B5EF4-FFF2-40B4-BE49-F238E27FC236}">
                <a16:creationId xmlns:a16="http://schemas.microsoft.com/office/drawing/2014/main" id="{B04139A3-144C-1F0E-2FD5-C58396394AC2}"/>
              </a:ext>
            </a:extLst>
          </p:cNvPr>
          <p:cNvPicPr>
            <a:picLocks noChangeAspect="1"/>
          </p:cNvPicPr>
          <p:nvPr/>
        </p:nvPicPr>
        <p:blipFill>
          <a:blip r:embed="rId3"/>
          <a:stretch>
            <a:fillRect/>
          </a:stretch>
        </p:blipFill>
        <p:spPr>
          <a:xfrm>
            <a:off x="6013287" y="53900"/>
            <a:ext cx="1393353" cy="5153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908C8-47AE-0198-C87E-7E8827399CE4}"/>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895F816F-46AE-8125-8E6D-6C44834B1D0F}"/>
              </a:ext>
            </a:extLst>
          </p:cNvPr>
          <p:cNvSpPr/>
          <p:nvPr/>
        </p:nvSpPr>
        <p:spPr>
          <a:xfrm>
            <a:off x="5943600" y="457200"/>
            <a:ext cx="3017520" cy="4114800"/>
          </a:xfrm>
          <a:prstGeom prst="rect">
            <a:avLst/>
          </a:prstGeom>
          <a:noFill/>
          <a:ln/>
        </p:spPr>
        <p:txBody>
          <a:bodyPr wrap="square" lIns="0" tIns="0" rIns="0" bIns="0" rtlCol="0" anchor="ctr"/>
          <a:lstStyle/>
          <a:p>
            <a:pPr marL="0" indent="0" algn="ctr">
              <a:buNone/>
            </a:pPr>
            <a:r>
              <a:rPr lang="en-US" sz="20000" b="1" dirty="0">
                <a:solidFill>
                  <a:srgbClr val="3D0D1C"/>
                </a:solidFill>
                <a:latin typeface="Calibri" pitchFamily="34" charset="0"/>
                <a:ea typeface="Calibri" pitchFamily="34" charset="-122"/>
                <a:cs typeface="Calibri" pitchFamily="34" charset="-120"/>
              </a:rPr>
              <a:t>02</a:t>
            </a:r>
            <a:endParaRPr lang="en-US" sz="20000" dirty="0"/>
          </a:p>
        </p:txBody>
      </p:sp>
      <p:sp>
        <p:nvSpPr>
          <p:cNvPr id="3" name="Shape 1">
            <a:extLst>
              <a:ext uri="{FF2B5EF4-FFF2-40B4-BE49-F238E27FC236}">
                <a16:creationId xmlns:a16="http://schemas.microsoft.com/office/drawing/2014/main" id="{8E3C9DB9-449F-85DD-DD65-EAFF4DC73F0A}"/>
              </a:ext>
            </a:extLst>
          </p:cNvPr>
          <p:cNvSpPr/>
          <p:nvPr/>
        </p:nvSpPr>
        <p:spPr>
          <a:xfrm>
            <a:off x="548640" y="1463040"/>
            <a:ext cx="73152" cy="2194560"/>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a:extLst>
              <a:ext uri="{FF2B5EF4-FFF2-40B4-BE49-F238E27FC236}">
                <a16:creationId xmlns:a16="http://schemas.microsoft.com/office/drawing/2014/main" id="{CA884D6E-251D-C086-94D8-0538C1BCA362}"/>
              </a:ext>
            </a:extLst>
          </p:cNvPr>
          <p:cNvSpPr/>
          <p:nvPr/>
        </p:nvSpPr>
        <p:spPr>
          <a:xfrm>
            <a:off x="749808" y="1463040"/>
            <a:ext cx="5943600" cy="2194560"/>
          </a:xfrm>
          <a:prstGeom prst="rect">
            <a:avLst/>
          </a:prstGeom>
          <a:noFill/>
          <a:ln/>
        </p:spPr>
        <p:txBody>
          <a:bodyPr wrap="square" lIns="0" tIns="0" rIns="0" bIns="0" rtlCol="0" anchor="ctr"/>
          <a:lstStyle/>
          <a:p>
            <a:r>
              <a:rPr lang="en-US" sz="4000" b="1" dirty="0">
                <a:solidFill>
                  <a:srgbClr val="7030A0"/>
                </a:solidFill>
                <a:latin typeface="Calibri" pitchFamily="34" charset="0"/>
                <a:ea typeface="Calibri" pitchFamily="34" charset="-122"/>
                <a:cs typeface="Calibri" pitchFamily="34" charset="-120"/>
              </a:rPr>
              <a:t>Vipul Organics</a:t>
            </a:r>
          </a:p>
          <a:p>
            <a:r>
              <a:rPr lang="en-US" sz="4000" b="1" dirty="0">
                <a:solidFill>
                  <a:srgbClr val="7030A0"/>
                </a:solidFill>
                <a:latin typeface="Calibri" pitchFamily="34" charset="0"/>
                <a:ea typeface="Calibri" pitchFamily="34" charset="-122"/>
                <a:cs typeface="Calibri" pitchFamily="34" charset="-120"/>
              </a:rPr>
              <a:t>A company Snapshot</a:t>
            </a:r>
            <a:endParaRPr lang="en-US" sz="3800" dirty="0">
              <a:solidFill>
                <a:srgbClr val="7030A0"/>
              </a:solidFill>
            </a:endParaRPr>
          </a:p>
        </p:txBody>
      </p:sp>
      <p:sp>
        <p:nvSpPr>
          <p:cNvPr id="5" name="Shape 3">
            <a:extLst>
              <a:ext uri="{FF2B5EF4-FFF2-40B4-BE49-F238E27FC236}">
                <a16:creationId xmlns:a16="http://schemas.microsoft.com/office/drawing/2014/main" id="{78A2FDB4-AB37-187D-5E7E-459571BE0B97}"/>
              </a:ext>
            </a:extLst>
          </p:cNvPr>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6" name="Text 4">
            <a:extLst>
              <a:ext uri="{FF2B5EF4-FFF2-40B4-BE49-F238E27FC236}">
                <a16:creationId xmlns:a16="http://schemas.microsoft.com/office/drawing/2014/main" id="{E23E46C8-CCE9-B2A5-5672-F66EA535CE56}"/>
              </a:ext>
            </a:extLst>
          </p:cNvPr>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rgbClr val="6B5B72"/>
                </a:solidFill>
                <a:latin typeface="Calibri" pitchFamily="34" charset="0"/>
                <a:ea typeface="Calibri" pitchFamily="34" charset="-122"/>
                <a:cs typeface="Calibri" pitchFamily="34" charset="-120"/>
              </a:rPr>
              <a:t>Vipul Organics Limited  |  Investor Presentation  |  Q1 FY2026-27</a:t>
            </a:r>
            <a:endParaRPr lang="en-US" sz="700" dirty="0"/>
          </a:p>
        </p:txBody>
      </p:sp>
      <p:sp>
        <p:nvSpPr>
          <p:cNvPr id="7" name="Text 5">
            <a:extLst>
              <a:ext uri="{FF2B5EF4-FFF2-40B4-BE49-F238E27FC236}">
                <a16:creationId xmlns:a16="http://schemas.microsoft.com/office/drawing/2014/main" id="{B1837FC2-8A81-8B50-5305-7B97AA963DA9}"/>
              </a:ext>
            </a:extLst>
          </p:cNvPr>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rgbClr val="6B5B72"/>
                </a:solidFill>
                <a:latin typeface="Calibri" pitchFamily="34" charset="0"/>
                <a:ea typeface="Calibri" pitchFamily="34" charset="-122"/>
                <a:cs typeface="Calibri" pitchFamily="34" charset="-120"/>
              </a:rPr>
              <a:t> / </a:t>
            </a:r>
            <a:endParaRPr lang="en-US" sz="700" dirty="0"/>
          </a:p>
        </p:txBody>
      </p:sp>
      <p:sp>
        <p:nvSpPr>
          <p:cNvPr id="8" name="Shape 6">
            <a:extLst>
              <a:ext uri="{FF2B5EF4-FFF2-40B4-BE49-F238E27FC236}">
                <a16:creationId xmlns:a16="http://schemas.microsoft.com/office/drawing/2014/main" id="{6BD868F0-6B7B-D2C1-8FBF-E9F08B86BF6B}"/>
              </a:ext>
            </a:extLst>
          </p:cNvPr>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9" name="Text 7">
            <a:extLst>
              <a:ext uri="{FF2B5EF4-FFF2-40B4-BE49-F238E27FC236}">
                <a16:creationId xmlns:a16="http://schemas.microsoft.com/office/drawing/2014/main" id="{76B7C728-9327-FCF1-3145-F364A2E0BC5B}"/>
              </a:ext>
            </a:extLst>
          </p:cNvPr>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10" name="Text 8">
            <a:extLst>
              <a:ext uri="{FF2B5EF4-FFF2-40B4-BE49-F238E27FC236}">
                <a16:creationId xmlns:a16="http://schemas.microsoft.com/office/drawing/2014/main" id="{E4861893-36F4-8B16-0744-3E5D830E509E}"/>
              </a:ext>
            </a:extLst>
          </p:cNvPr>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5 / 27</a:t>
            </a:r>
            <a:endParaRPr lang="en-US" sz="700" dirty="0">
              <a:solidFill>
                <a:schemeClr val="bg1"/>
              </a:solidFill>
            </a:endParaRPr>
          </a:p>
        </p:txBody>
      </p:sp>
      <p:pic>
        <p:nvPicPr>
          <p:cNvPr id="14" name="Picture 13">
            <a:extLst>
              <a:ext uri="{FF2B5EF4-FFF2-40B4-BE49-F238E27FC236}">
                <a16:creationId xmlns:a16="http://schemas.microsoft.com/office/drawing/2014/main" id="{39AA353C-F450-D114-4707-671ED0CDC333}"/>
              </a:ext>
            </a:extLst>
          </p:cNvPr>
          <p:cNvPicPr>
            <a:picLocks noChangeAspect="1"/>
          </p:cNvPicPr>
          <p:nvPr/>
        </p:nvPicPr>
        <p:blipFill>
          <a:blip r:embed="rId3"/>
          <a:stretch>
            <a:fillRect/>
          </a:stretch>
        </p:blipFill>
        <p:spPr>
          <a:xfrm>
            <a:off x="6440215" y="123444"/>
            <a:ext cx="1393353" cy="515350"/>
          </a:xfrm>
          <a:prstGeom prst="rect">
            <a:avLst/>
          </a:prstGeom>
        </p:spPr>
      </p:pic>
    </p:spTree>
    <p:extLst>
      <p:ext uri="{BB962C8B-B14F-4D97-AF65-F5344CB8AC3E}">
        <p14:creationId xmlns:p14="http://schemas.microsoft.com/office/powerpoint/2010/main" val="3237876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2D1B2E"/>
          </a:solidFill>
          <a:ln w="12700">
            <a:solidFill>
              <a:srgbClr val="2D1B2E"/>
            </a:solidFill>
            <a:prstDash val="solid"/>
          </a:ln>
        </p:spPr>
        <p:txBody>
          <a:bodyPr tIns="18288" bIns="18288"/>
          <a:lstStyle/>
          <a:p>
            <a:endParaRPr dirty="0"/>
          </a:p>
        </p:txBody>
      </p:sp>
      <p:sp>
        <p:nvSpPr>
          <p:cNvPr id="3" name="Shape 1"/>
          <p:cNvSpPr/>
          <p:nvPr/>
        </p:nvSpPr>
        <p:spPr>
          <a:xfrm>
            <a:off x="0" y="0"/>
            <a:ext cx="50292" cy="658368"/>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p:cNvSpPr/>
          <p:nvPr/>
        </p:nvSpPr>
        <p:spPr>
          <a:xfrm>
            <a:off x="164592" y="64008"/>
            <a:ext cx="6858000" cy="530352"/>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Vipul Organics — Heritage &amp; Leadership</a:t>
            </a:r>
            <a:endParaRPr lang="en-US" sz="1800" dirty="0"/>
          </a:p>
        </p:txBody>
      </p:sp>
      <p:sp>
        <p:nvSpPr>
          <p:cNvPr id="5" name="Shape 3"/>
          <p:cNvSpPr/>
          <p:nvPr/>
        </p:nvSpPr>
        <p:spPr>
          <a:xfrm>
            <a:off x="7818120" y="128016"/>
            <a:ext cx="1188720" cy="384048"/>
          </a:xfrm>
          <a:prstGeom prst="rect">
            <a:avLst/>
          </a:prstGeom>
          <a:solidFill>
            <a:srgbClr val="CC0066"/>
          </a:solidFill>
          <a:ln w="12700">
            <a:solidFill>
              <a:srgbClr val="CC0066"/>
            </a:solidFill>
            <a:prstDash val="solid"/>
          </a:ln>
        </p:spPr>
        <p:txBody>
          <a:bodyPr tIns="18288" bIns="18288"/>
          <a:lstStyle/>
          <a:p>
            <a:endParaRPr dirty="0"/>
          </a:p>
        </p:txBody>
      </p:sp>
      <p:sp>
        <p:nvSpPr>
          <p:cNvPr id="6" name="Text 4"/>
          <p:cNvSpPr/>
          <p:nvPr/>
        </p:nvSpPr>
        <p:spPr>
          <a:xfrm>
            <a:off x="7818120" y="128016"/>
            <a:ext cx="1188720" cy="384048"/>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COMPANY</a:t>
            </a:r>
            <a:endParaRPr lang="en-US" sz="900" dirty="0"/>
          </a:p>
        </p:txBody>
      </p:sp>
      <p:sp>
        <p:nvSpPr>
          <p:cNvPr id="7" name="Shape 5"/>
          <p:cNvSpPr/>
          <p:nvPr/>
        </p:nvSpPr>
        <p:spPr>
          <a:xfrm>
            <a:off x="164592" y="804672"/>
            <a:ext cx="1371600" cy="694944"/>
          </a:xfrm>
          <a:prstGeom prst="rect">
            <a:avLst/>
          </a:prstGeom>
          <a:solidFill>
            <a:srgbClr val="FFFFFF"/>
          </a:solidFill>
          <a:ln w="12700">
            <a:solidFill>
              <a:srgbClr val="F0C8E0"/>
            </a:solidFill>
            <a:prstDash val="solid"/>
          </a:ln>
          <a:effectLst>
            <a:outerShdw blurRad="50800" dist="25400" dir="8100000" algn="bl" rotWithShape="0">
              <a:srgbClr val="000000">
                <a:alpha val="7000"/>
              </a:srgbClr>
            </a:outerShdw>
          </a:effectLst>
        </p:spPr>
        <p:txBody>
          <a:bodyPr tIns="18288" bIns="18288"/>
          <a:lstStyle/>
          <a:p>
            <a:endParaRPr dirty="0"/>
          </a:p>
        </p:txBody>
      </p:sp>
      <p:sp>
        <p:nvSpPr>
          <p:cNvPr id="8" name="Shape 6"/>
          <p:cNvSpPr/>
          <p:nvPr/>
        </p:nvSpPr>
        <p:spPr>
          <a:xfrm>
            <a:off x="164592" y="804672"/>
            <a:ext cx="45720" cy="694944"/>
          </a:xfrm>
          <a:prstGeom prst="rect">
            <a:avLst/>
          </a:prstGeom>
          <a:solidFill>
            <a:srgbClr val="CC0066"/>
          </a:solidFill>
          <a:ln w="12700">
            <a:solidFill>
              <a:srgbClr val="CC0066"/>
            </a:solidFill>
            <a:prstDash val="solid"/>
          </a:ln>
        </p:spPr>
        <p:txBody>
          <a:bodyPr tIns="18288" bIns="18288"/>
          <a:lstStyle/>
          <a:p>
            <a:endParaRPr dirty="0"/>
          </a:p>
        </p:txBody>
      </p:sp>
      <p:sp>
        <p:nvSpPr>
          <p:cNvPr id="9" name="Text 7"/>
          <p:cNvSpPr/>
          <p:nvPr/>
        </p:nvSpPr>
        <p:spPr>
          <a:xfrm>
            <a:off x="256032" y="804672"/>
            <a:ext cx="1243584" cy="402336"/>
          </a:xfrm>
          <a:prstGeom prst="rect">
            <a:avLst/>
          </a:prstGeom>
          <a:noFill/>
          <a:ln/>
        </p:spPr>
        <p:txBody>
          <a:bodyPr wrap="square" lIns="0" tIns="0" rIns="0" bIns="0" rtlCol="0" anchor="ctr"/>
          <a:lstStyle/>
          <a:p>
            <a:pPr marL="0" indent="0">
              <a:buNone/>
            </a:pPr>
            <a:r>
              <a:rPr lang="en-US" sz="1700" b="1" dirty="0">
                <a:solidFill>
                  <a:srgbClr val="CC0066"/>
                </a:solidFill>
                <a:latin typeface="Calibri" pitchFamily="34" charset="0"/>
                <a:ea typeface="Calibri" pitchFamily="34" charset="-122"/>
                <a:cs typeface="Calibri" pitchFamily="34" charset="-120"/>
              </a:rPr>
              <a:t>1968</a:t>
            </a:r>
            <a:endParaRPr lang="en-US" sz="1700" dirty="0"/>
          </a:p>
        </p:txBody>
      </p:sp>
      <p:sp>
        <p:nvSpPr>
          <p:cNvPr id="10" name="Text 8"/>
          <p:cNvSpPr/>
          <p:nvPr/>
        </p:nvSpPr>
        <p:spPr>
          <a:xfrm>
            <a:off x="256032" y="1097280"/>
            <a:ext cx="1243584" cy="347472"/>
          </a:xfrm>
          <a:prstGeom prst="rect">
            <a:avLst/>
          </a:prstGeom>
          <a:noFill/>
          <a:ln/>
        </p:spPr>
        <p:txBody>
          <a:bodyPr wrap="square" lIns="0" tIns="0" rIns="0" bIns="0" rtlCol="0" anchor="t"/>
          <a:lstStyle/>
          <a:p>
            <a:pPr marL="0" indent="0">
              <a:lnSpc>
                <a:spcPct val="110000"/>
              </a:lnSpc>
              <a:buNone/>
            </a:pPr>
            <a:r>
              <a:rPr lang="en-US" sz="780" b="1" dirty="0">
                <a:solidFill>
                  <a:srgbClr val="2D1B2E"/>
                </a:solidFill>
                <a:latin typeface="Calibri" pitchFamily="34" charset="0"/>
                <a:ea typeface="Calibri" pitchFamily="34" charset="-122"/>
                <a:cs typeface="Calibri" pitchFamily="34" charset="-120"/>
              </a:rPr>
              <a:t>Founded</a:t>
            </a:r>
            <a:endParaRPr lang="en-US" sz="750" dirty="0"/>
          </a:p>
        </p:txBody>
      </p:sp>
      <p:sp>
        <p:nvSpPr>
          <p:cNvPr id="11" name="Shape 9"/>
          <p:cNvSpPr/>
          <p:nvPr/>
        </p:nvSpPr>
        <p:spPr>
          <a:xfrm>
            <a:off x="3867912" y="804672"/>
            <a:ext cx="1371600" cy="694944"/>
          </a:xfrm>
          <a:prstGeom prst="rect">
            <a:avLst/>
          </a:prstGeom>
          <a:solidFill>
            <a:srgbClr val="FFFFFF"/>
          </a:solidFill>
          <a:ln w="12700">
            <a:solidFill>
              <a:srgbClr val="B8E8E4"/>
            </a:solidFill>
            <a:prstDash val="solid"/>
          </a:ln>
          <a:effectLst>
            <a:outerShdw blurRad="50800" dist="25400" dir="8100000" algn="bl" rotWithShape="0">
              <a:srgbClr val="000000">
                <a:alpha val="7000"/>
              </a:srgbClr>
            </a:outerShdw>
          </a:effectLst>
        </p:spPr>
        <p:txBody>
          <a:bodyPr tIns="18288" bIns="18288"/>
          <a:lstStyle/>
          <a:p>
            <a:endParaRPr dirty="0"/>
          </a:p>
        </p:txBody>
      </p:sp>
      <p:sp>
        <p:nvSpPr>
          <p:cNvPr id="12" name="Shape 10"/>
          <p:cNvSpPr/>
          <p:nvPr/>
        </p:nvSpPr>
        <p:spPr>
          <a:xfrm>
            <a:off x="3867912" y="804672"/>
            <a:ext cx="45720" cy="694944"/>
          </a:xfrm>
          <a:prstGeom prst="rect">
            <a:avLst/>
          </a:prstGeom>
          <a:solidFill>
            <a:srgbClr val="00A99D"/>
          </a:solidFill>
          <a:ln w="12700">
            <a:solidFill>
              <a:srgbClr val="00A99D"/>
            </a:solidFill>
            <a:prstDash val="solid"/>
          </a:ln>
        </p:spPr>
        <p:txBody>
          <a:bodyPr tIns="18288" bIns="18288"/>
          <a:lstStyle/>
          <a:p>
            <a:endParaRPr dirty="0"/>
          </a:p>
        </p:txBody>
      </p:sp>
      <p:sp>
        <p:nvSpPr>
          <p:cNvPr id="13" name="Text 11"/>
          <p:cNvSpPr/>
          <p:nvPr/>
        </p:nvSpPr>
        <p:spPr>
          <a:xfrm>
            <a:off x="3959352" y="804672"/>
            <a:ext cx="1243584" cy="402336"/>
          </a:xfrm>
          <a:prstGeom prst="rect">
            <a:avLst/>
          </a:prstGeom>
          <a:noFill/>
          <a:ln/>
        </p:spPr>
        <p:txBody>
          <a:bodyPr wrap="square" lIns="0" tIns="0" rIns="0" bIns="0" rtlCol="0" anchor="ctr"/>
          <a:lstStyle/>
          <a:p>
            <a:pPr marL="0" indent="0">
              <a:buNone/>
            </a:pPr>
            <a:r>
              <a:rPr lang="en-US" sz="1700" b="1" dirty="0">
                <a:solidFill>
                  <a:srgbClr val="00A99D"/>
                </a:solidFill>
                <a:latin typeface="Calibri" pitchFamily="34" charset="0"/>
                <a:ea typeface="Calibri" pitchFamily="34" charset="-122"/>
                <a:cs typeface="Calibri" pitchFamily="34" charset="-120"/>
              </a:rPr>
              <a:t>BSE 530627</a:t>
            </a:r>
            <a:endParaRPr lang="en-US" sz="1700" dirty="0"/>
          </a:p>
        </p:txBody>
      </p:sp>
      <p:sp>
        <p:nvSpPr>
          <p:cNvPr id="14" name="Text 12"/>
          <p:cNvSpPr/>
          <p:nvPr/>
        </p:nvSpPr>
        <p:spPr>
          <a:xfrm>
            <a:off x="3959352" y="1097280"/>
            <a:ext cx="1243584" cy="347472"/>
          </a:xfrm>
          <a:prstGeom prst="rect">
            <a:avLst/>
          </a:prstGeom>
          <a:noFill/>
          <a:ln/>
        </p:spPr>
        <p:txBody>
          <a:bodyPr wrap="square" lIns="0" tIns="0" rIns="0" bIns="0" rtlCol="0" anchor="t"/>
          <a:lstStyle/>
          <a:p>
            <a:pPr marL="0" indent="0">
              <a:lnSpc>
                <a:spcPct val="110000"/>
              </a:lnSpc>
              <a:buNone/>
            </a:pPr>
            <a:r>
              <a:rPr lang="en-US" sz="780" b="1" dirty="0">
                <a:solidFill>
                  <a:srgbClr val="2D1B2E"/>
                </a:solidFill>
                <a:latin typeface="Calibri" pitchFamily="34" charset="0"/>
                <a:ea typeface="Calibri" pitchFamily="34" charset="-122"/>
                <a:cs typeface="Calibri" pitchFamily="34" charset="-120"/>
              </a:rPr>
              <a:t>Listed Since 1995</a:t>
            </a:r>
            <a:endParaRPr lang="en-US" sz="750" dirty="0"/>
          </a:p>
        </p:txBody>
      </p:sp>
      <p:sp>
        <p:nvSpPr>
          <p:cNvPr id="27" name="Shape 25"/>
          <p:cNvSpPr/>
          <p:nvPr/>
        </p:nvSpPr>
        <p:spPr>
          <a:xfrm>
            <a:off x="7571232" y="804672"/>
            <a:ext cx="1371600" cy="694944"/>
          </a:xfrm>
          <a:prstGeom prst="rect">
            <a:avLst/>
          </a:prstGeom>
          <a:solidFill>
            <a:srgbClr val="FFFFFF"/>
          </a:solidFill>
          <a:ln w="12700">
            <a:solidFill>
              <a:srgbClr val="B8E8E4"/>
            </a:solidFill>
            <a:prstDash val="solid"/>
          </a:ln>
          <a:effectLst>
            <a:outerShdw blurRad="50800" dist="25400" dir="8100000" algn="bl" rotWithShape="0">
              <a:srgbClr val="000000">
                <a:alpha val="7000"/>
              </a:srgbClr>
            </a:outerShdw>
          </a:effectLst>
        </p:spPr>
        <p:txBody>
          <a:bodyPr tIns="18288" bIns="18288"/>
          <a:lstStyle/>
          <a:p>
            <a:endParaRPr dirty="0"/>
          </a:p>
        </p:txBody>
      </p:sp>
      <p:sp>
        <p:nvSpPr>
          <p:cNvPr id="28" name="Shape 26"/>
          <p:cNvSpPr/>
          <p:nvPr/>
        </p:nvSpPr>
        <p:spPr>
          <a:xfrm>
            <a:off x="7571232" y="804672"/>
            <a:ext cx="45720" cy="694944"/>
          </a:xfrm>
          <a:prstGeom prst="rect">
            <a:avLst/>
          </a:prstGeom>
          <a:solidFill>
            <a:srgbClr val="00A99D"/>
          </a:solidFill>
          <a:ln w="12700">
            <a:solidFill>
              <a:srgbClr val="00A99D"/>
            </a:solidFill>
            <a:prstDash val="solid"/>
          </a:ln>
        </p:spPr>
        <p:txBody>
          <a:bodyPr tIns="18288" bIns="18288"/>
          <a:lstStyle/>
          <a:p>
            <a:endParaRPr dirty="0"/>
          </a:p>
        </p:txBody>
      </p:sp>
      <p:sp>
        <p:nvSpPr>
          <p:cNvPr id="29" name="Text 27"/>
          <p:cNvSpPr/>
          <p:nvPr/>
        </p:nvSpPr>
        <p:spPr>
          <a:xfrm>
            <a:off x="7662672" y="804672"/>
            <a:ext cx="1243584" cy="402336"/>
          </a:xfrm>
          <a:prstGeom prst="rect">
            <a:avLst/>
          </a:prstGeom>
          <a:noFill/>
          <a:ln/>
        </p:spPr>
        <p:txBody>
          <a:bodyPr wrap="square" lIns="0" tIns="0" rIns="0" bIns="0" rtlCol="0" anchor="ctr"/>
          <a:lstStyle/>
          <a:p>
            <a:pPr marL="0" indent="0">
              <a:buNone/>
            </a:pPr>
            <a:r>
              <a:rPr lang="en-US" sz="1700" b="1" dirty="0">
                <a:solidFill>
                  <a:srgbClr val="00A99D"/>
                </a:solidFill>
                <a:latin typeface="Calibri" pitchFamily="34" charset="0"/>
                <a:ea typeface="Calibri" pitchFamily="34" charset="-122"/>
                <a:cs typeface="Calibri" pitchFamily="34" charset="-120"/>
              </a:rPr>
              <a:t>63.94%</a:t>
            </a:r>
            <a:endParaRPr lang="en-US" sz="1700" dirty="0"/>
          </a:p>
        </p:txBody>
      </p:sp>
      <p:sp>
        <p:nvSpPr>
          <p:cNvPr id="30" name="Text 28"/>
          <p:cNvSpPr/>
          <p:nvPr/>
        </p:nvSpPr>
        <p:spPr>
          <a:xfrm>
            <a:off x="7662672" y="1097280"/>
            <a:ext cx="1243584" cy="347472"/>
          </a:xfrm>
          <a:prstGeom prst="rect">
            <a:avLst/>
          </a:prstGeom>
          <a:noFill/>
          <a:ln/>
        </p:spPr>
        <p:txBody>
          <a:bodyPr wrap="square" lIns="0" tIns="0" rIns="0" bIns="0" rtlCol="0" anchor="t"/>
          <a:lstStyle/>
          <a:p>
            <a:pPr marL="0" indent="0">
              <a:lnSpc>
                <a:spcPct val="110000"/>
              </a:lnSpc>
              <a:buNone/>
            </a:pPr>
            <a:r>
              <a:rPr lang="en-US" sz="780" b="1" dirty="0">
                <a:solidFill>
                  <a:srgbClr val="2D1B2E"/>
                </a:solidFill>
                <a:latin typeface="Calibri" pitchFamily="34" charset="0"/>
                <a:ea typeface="Calibri" pitchFamily="34" charset="-122"/>
                <a:cs typeface="Calibri" pitchFamily="34" charset="-120"/>
              </a:rPr>
              <a:t>Promoter Holding</a:t>
            </a:r>
            <a:endParaRPr lang="en-US" sz="750" dirty="0"/>
          </a:p>
        </p:txBody>
      </p:sp>
      <p:sp>
        <p:nvSpPr>
          <p:cNvPr id="31" name="Shape 29"/>
          <p:cNvSpPr/>
          <p:nvPr/>
        </p:nvSpPr>
        <p:spPr>
          <a:xfrm>
            <a:off x="164592" y="1668850"/>
            <a:ext cx="4297680" cy="3200400"/>
          </a:xfrm>
          <a:prstGeom prst="rect">
            <a:avLst/>
          </a:prstGeom>
          <a:solidFill>
            <a:srgbClr val="FDF0F7"/>
          </a:solidFill>
          <a:ln w="12700">
            <a:solidFill>
              <a:srgbClr val="F0C8E0"/>
            </a:solidFill>
            <a:prstDash val="solid"/>
          </a:ln>
        </p:spPr>
        <p:txBody>
          <a:bodyPr tIns="18288" bIns="18288"/>
          <a:lstStyle/>
          <a:p>
            <a:endParaRPr dirty="0"/>
          </a:p>
        </p:txBody>
      </p:sp>
      <p:sp>
        <p:nvSpPr>
          <p:cNvPr id="32" name="Shape 30"/>
          <p:cNvSpPr/>
          <p:nvPr/>
        </p:nvSpPr>
        <p:spPr>
          <a:xfrm>
            <a:off x="164592" y="1664208"/>
            <a:ext cx="50292" cy="3200400"/>
          </a:xfrm>
          <a:prstGeom prst="rect">
            <a:avLst/>
          </a:prstGeom>
          <a:solidFill>
            <a:srgbClr val="CC0066"/>
          </a:solidFill>
          <a:ln w="12700">
            <a:solidFill>
              <a:srgbClr val="CC0066"/>
            </a:solidFill>
            <a:prstDash val="solid"/>
          </a:ln>
        </p:spPr>
        <p:txBody>
          <a:bodyPr tIns="18288" bIns="18288"/>
          <a:lstStyle/>
          <a:p>
            <a:endParaRPr dirty="0"/>
          </a:p>
        </p:txBody>
      </p:sp>
      <p:sp>
        <p:nvSpPr>
          <p:cNvPr id="301" name="Shape 29"/>
          <p:cNvSpPr/>
          <p:nvPr/>
        </p:nvSpPr>
        <p:spPr>
          <a:xfrm>
            <a:off x="4681728" y="1674987"/>
            <a:ext cx="4297680" cy="3200400"/>
          </a:xfrm>
          <a:prstGeom prst="rect">
            <a:avLst/>
          </a:prstGeom>
          <a:solidFill>
            <a:srgbClr val="FDF0F7"/>
          </a:solidFill>
          <a:ln w="12700">
            <a:solidFill>
              <a:srgbClr val="F0C8E0"/>
            </a:solidFill>
            <a:prstDash val="solid"/>
          </a:ln>
        </p:spPr>
        <p:txBody>
          <a:bodyPr tIns="18288" bIns="18288"/>
          <a:lstStyle/>
          <a:p>
            <a:endParaRPr dirty="0"/>
          </a:p>
        </p:txBody>
      </p:sp>
      <p:sp>
        <p:nvSpPr>
          <p:cNvPr id="302" name="Shape 30"/>
          <p:cNvSpPr/>
          <p:nvPr/>
        </p:nvSpPr>
        <p:spPr>
          <a:xfrm>
            <a:off x="4681728" y="1664208"/>
            <a:ext cx="50292" cy="3200400"/>
          </a:xfrm>
          <a:prstGeom prst="rect">
            <a:avLst/>
          </a:prstGeom>
          <a:solidFill>
            <a:srgbClr val="CC0066"/>
          </a:solidFill>
          <a:ln w="12700">
            <a:solidFill>
              <a:srgbClr val="CC0066"/>
            </a:solidFill>
            <a:prstDash val="solid"/>
          </a:ln>
        </p:spPr>
        <p:txBody>
          <a:bodyPr tIns="18288" bIns="18288"/>
          <a:lstStyle/>
          <a:p>
            <a:endParaRPr dirty="0"/>
          </a:p>
        </p:txBody>
      </p:sp>
      <p:sp>
        <p:nvSpPr>
          <p:cNvPr id="33" name="Text 31"/>
          <p:cNvSpPr/>
          <p:nvPr/>
        </p:nvSpPr>
        <p:spPr>
          <a:xfrm>
            <a:off x="320040" y="1728216"/>
            <a:ext cx="3931920" cy="237744"/>
          </a:xfrm>
          <a:prstGeom prst="rect">
            <a:avLst/>
          </a:prstGeom>
          <a:noFill/>
          <a:ln/>
        </p:spPr>
        <p:txBody>
          <a:bodyPr wrap="square" lIns="0" tIns="0" rIns="0" bIns="0" rtlCol="0" anchor="ctr"/>
          <a:lstStyle/>
          <a:p>
            <a:pPr marL="0" indent="0">
              <a:buNone/>
            </a:pPr>
            <a:r>
              <a:rPr lang="en-US" sz="1000" b="1" kern="0" spc="80" dirty="0">
                <a:solidFill>
                  <a:srgbClr val="CC0066"/>
                </a:solidFill>
                <a:latin typeface="Calibri" pitchFamily="34" charset="0"/>
                <a:ea typeface="Calibri" pitchFamily="34" charset="-122"/>
                <a:cs typeface="Calibri" pitchFamily="34" charset="-120"/>
              </a:rPr>
              <a:t>THE VIPUL ORGANICS STORY</a:t>
            </a:r>
            <a:endParaRPr lang="en-US" sz="1000" dirty="0"/>
          </a:p>
        </p:txBody>
      </p:sp>
      <p:sp>
        <p:nvSpPr>
          <p:cNvPr id="34" name="Text 32"/>
          <p:cNvSpPr/>
          <p:nvPr/>
        </p:nvSpPr>
        <p:spPr>
          <a:xfrm>
            <a:off x="434340" y="1965960"/>
            <a:ext cx="3735324" cy="2372867"/>
          </a:xfrm>
          <a:prstGeom prst="rect">
            <a:avLst/>
          </a:prstGeom>
          <a:noFill/>
          <a:ln/>
        </p:spPr>
        <p:txBody>
          <a:bodyPr wrap="square" lIns="0" tIns="0" rIns="0" bIns="0" rtlCol="0" anchor="ctr"/>
          <a:lstStyle/>
          <a:p>
            <a:pPr marL="171450" indent="-171450">
              <a:buFont typeface="Wingdings" panose="05000000000000000000" pitchFamily="2" charset="2"/>
              <a:buChar char="Ø"/>
            </a:pPr>
            <a:r>
              <a:rPr lang="en-US" sz="1000" dirty="0">
                <a:solidFill>
                  <a:srgbClr val="4A3550"/>
                </a:solidFill>
                <a:latin typeface="Calibri" pitchFamily="34" charset="0"/>
                <a:ea typeface="Calibri" pitchFamily="34" charset="-122"/>
                <a:cs typeface="Calibri" pitchFamily="34" charset="-120"/>
              </a:rPr>
              <a:t>Founded in 1968 by Late Shri. </a:t>
            </a:r>
            <a:r>
              <a:rPr lang="en-US" sz="1000" dirty="0" err="1">
                <a:solidFill>
                  <a:srgbClr val="4A3550"/>
                </a:solidFill>
                <a:latin typeface="Calibri" pitchFamily="34" charset="0"/>
                <a:ea typeface="Calibri" pitchFamily="34" charset="-122"/>
                <a:cs typeface="Calibri" pitchFamily="34" charset="-120"/>
              </a:rPr>
              <a:t>Pravinchandra</a:t>
            </a:r>
            <a:r>
              <a:rPr lang="en-US" sz="1000" dirty="0">
                <a:solidFill>
                  <a:srgbClr val="4A3550"/>
                </a:solidFill>
                <a:latin typeface="Calibri" pitchFamily="34" charset="0"/>
                <a:ea typeface="Calibri" pitchFamily="34" charset="-122"/>
                <a:cs typeface="Calibri" pitchFamily="34" charset="-120"/>
              </a:rPr>
              <a:t> B. Shah with Naphthols and dye intermediates.</a:t>
            </a:r>
          </a:p>
          <a:p>
            <a:pPr marL="171450" indent="-171450">
              <a:buFont typeface="Wingdings" panose="05000000000000000000" pitchFamily="2" charset="2"/>
              <a:buChar char="Ø"/>
            </a:pPr>
            <a:endParaRPr lang="en-US" sz="1000" dirty="0">
              <a:solidFill>
                <a:srgbClr val="4A3550"/>
              </a:solidFill>
              <a:latin typeface="Calibri" pitchFamily="34" charset="0"/>
              <a:ea typeface="Calibri" pitchFamily="34" charset="-122"/>
              <a:cs typeface="Calibri" pitchFamily="34" charset="-120"/>
            </a:endParaRPr>
          </a:p>
          <a:p>
            <a:pPr marL="171450" indent="-171450">
              <a:buFont typeface="Wingdings" panose="05000000000000000000" pitchFamily="2" charset="2"/>
              <a:buChar char="Ø"/>
            </a:pPr>
            <a:r>
              <a:rPr lang="en-US" sz="1000" dirty="0">
                <a:solidFill>
                  <a:srgbClr val="4A3550"/>
                </a:solidFill>
                <a:latin typeface="Calibri" pitchFamily="34" charset="0"/>
                <a:ea typeface="Calibri" pitchFamily="34" charset="-122"/>
                <a:cs typeface="Calibri" pitchFamily="34" charset="-120"/>
              </a:rPr>
              <a:t>Over five decades it grew into India's most integrated colour chemicals company, and a leading exporter of dyes and pigments across the world</a:t>
            </a:r>
          </a:p>
          <a:p>
            <a:pPr marL="171450" indent="-171450">
              <a:buFont typeface="Wingdings" panose="05000000000000000000" pitchFamily="2" charset="2"/>
              <a:buChar char="Ø"/>
            </a:pPr>
            <a:endParaRPr lang="en-US" sz="1000" dirty="0">
              <a:solidFill>
                <a:srgbClr val="4A3550"/>
              </a:solidFill>
              <a:latin typeface="Calibri" pitchFamily="34" charset="0"/>
              <a:ea typeface="Calibri" pitchFamily="34" charset="-122"/>
              <a:cs typeface="Calibri" pitchFamily="34" charset="-120"/>
            </a:endParaRPr>
          </a:p>
          <a:p>
            <a:pPr marL="171450" indent="-171450">
              <a:buFont typeface="Wingdings" panose="05000000000000000000" pitchFamily="2" charset="2"/>
              <a:buChar char="Ø"/>
            </a:pPr>
            <a:r>
              <a:rPr lang="en-US" sz="1000" dirty="0">
                <a:solidFill>
                  <a:srgbClr val="4A3550"/>
                </a:solidFill>
                <a:latin typeface="Calibri" pitchFamily="34" charset="0"/>
                <a:ea typeface="Calibri" pitchFamily="34" charset="-122"/>
                <a:cs typeface="Calibri" pitchFamily="34" charset="-120"/>
              </a:rPr>
              <a:t>The only manufacturer with backward &amp; forward integrated across intermediates, powders and dispersions.</a:t>
            </a:r>
          </a:p>
          <a:p>
            <a:pPr marL="171450" indent="-171450">
              <a:buFont typeface="Wingdings" panose="05000000000000000000" pitchFamily="2" charset="2"/>
              <a:buChar char="Ø"/>
            </a:pPr>
            <a:endParaRPr lang="en-US" sz="1000" dirty="0">
              <a:solidFill>
                <a:srgbClr val="4A3550"/>
              </a:solidFill>
              <a:latin typeface="Calibri" pitchFamily="34" charset="0"/>
              <a:ea typeface="Calibri" pitchFamily="34" charset="-122"/>
              <a:cs typeface="Calibri" pitchFamily="34" charset="-120"/>
            </a:endParaRPr>
          </a:p>
          <a:p>
            <a:pPr marL="171450" indent="-171450">
              <a:buFont typeface="Wingdings" panose="05000000000000000000" pitchFamily="2" charset="2"/>
              <a:buChar char="Ø"/>
            </a:pPr>
            <a:r>
              <a:rPr lang="en-US" sz="1000" dirty="0">
                <a:solidFill>
                  <a:srgbClr val="4A3550"/>
                </a:solidFill>
                <a:latin typeface="Calibri" pitchFamily="34" charset="0"/>
                <a:ea typeface="Calibri" pitchFamily="34" charset="-122"/>
                <a:cs typeface="Calibri" pitchFamily="34" charset="-120"/>
              </a:rPr>
              <a:t>BSE-listed since 1995</a:t>
            </a:r>
          </a:p>
          <a:p>
            <a:pPr marL="171450" indent="-171450">
              <a:buFont typeface="Wingdings" panose="05000000000000000000" pitchFamily="2" charset="2"/>
              <a:buChar char="Ø"/>
            </a:pPr>
            <a:endParaRPr lang="en-US" sz="1000" dirty="0">
              <a:solidFill>
                <a:srgbClr val="4A3550"/>
              </a:solidFill>
              <a:latin typeface="Calibri" pitchFamily="34" charset="0"/>
              <a:ea typeface="Calibri" pitchFamily="34" charset="-122"/>
              <a:cs typeface="Calibri" pitchFamily="34" charset="-120"/>
            </a:endParaRPr>
          </a:p>
          <a:p>
            <a:pPr marL="171450" indent="-171450">
              <a:buFont typeface="Wingdings" panose="05000000000000000000" pitchFamily="2" charset="2"/>
              <a:buChar char="Ø"/>
            </a:pPr>
            <a:r>
              <a:rPr lang="en-US" sz="1000" dirty="0">
                <a:solidFill>
                  <a:srgbClr val="4A3550"/>
                </a:solidFill>
                <a:latin typeface="Calibri" pitchFamily="34" charset="0"/>
                <a:ea typeface="Calibri" pitchFamily="34" charset="-122"/>
                <a:cs typeface="Calibri" pitchFamily="34" charset="-120"/>
              </a:rPr>
              <a:t>Expanding into newer categories and diversification into automotive intermediates &amp; membranes.</a:t>
            </a:r>
            <a:endParaRPr lang="en-US" sz="1000" dirty="0"/>
          </a:p>
        </p:txBody>
      </p:sp>
      <p:sp>
        <p:nvSpPr>
          <p:cNvPr id="36" name="Text 34"/>
          <p:cNvSpPr/>
          <p:nvPr/>
        </p:nvSpPr>
        <p:spPr>
          <a:xfrm>
            <a:off x="4837176" y="1728216"/>
            <a:ext cx="3600000" cy="201168"/>
          </a:xfrm>
          <a:prstGeom prst="rect">
            <a:avLst/>
          </a:prstGeom>
          <a:noFill/>
          <a:ln/>
        </p:spPr>
        <p:txBody>
          <a:bodyPr wrap="square" lIns="0" tIns="0" rIns="0" bIns="0" rtlCol="0" anchor="ctr"/>
          <a:lstStyle/>
          <a:p>
            <a:pPr marL="0" indent="0">
              <a:buNone/>
            </a:pPr>
            <a:r>
              <a:rPr lang="en-US" sz="1000" b="1" kern="0" spc="80" dirty="0">
                <a:solidFill>
                  <a:srgbClr val="CC0066"/>
                </a:solidFill>
                <a:latin typeface="Calibri" pitchFamily="34" charset="0"/>
                <a:ea typeface="Calibri" pitchFamily="34" charset="-122"/>
                <a:cs typeface="Calibri" pitchFamily="34" charset="-120"/>
              </a:rPr>
              <a:t>THREE-GENERATION LEADERSHIP</a:t>
            </a:r>
            <a:endParaRPr lang="en-US" sz="1000" dirty="0"/>
          </a:p>
        </p:txBody>
      </p:sp>
      <p:sp>
        <p:nvSpPr>
          <p:cNvPr id="37" name="Shape 35"/>
          <p:cNvSpPr/>
          <p:nvPr/>
        </p:nvSpPr>
        <p:spPr>
          <a:xfrm>
            <a:off x="4837176" y="2104299"/>
            <a:ext cx="182880" cy="182880"/>
          </a:xfrm>
          <a:prstGeom prst="ellipse">
            <a:avLst/>
          </a:prstGeom>
          <a:solidFill>
            <a:srgbClr val="CC0066"/>
          </a:solidFill>
          <a:ln w="12700">
            <a:solidFill>
              <a:srgbClr val="CC0066"/>
            </a:solidFill>
            <a:prstDash val="solid"/>
          </a:ln>
        </p:spPr>
        <p:txBody>
          <a:bodyPr tIns="18288" bIns="18288"/>
          <a:lstStyle/>
          <a:p>
            <a:endParaRPr dirty="0"/>
          </a:p>
        </p:txBody>
      </p:sp>
      <p:sp>
        <p:nvSpPr>
          <p:cNvPr id="38" name="Text 36"/>
          <p:cNvSpPr/>
          <p:nvPr/>
        </p:nvSpPr>
        <p:spPr>
          <a:xfrm>
            <a:off x="5093208" y="1947724"/>
            <a:ext cx="3600000" cy="321732"/>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Late Shri. </a:t>
            </a:r>
            <a:r>
              <a:rPr lang="en-US" sz="1000" b="1" dirty="0" err="1">
                <a:solidFill>
                  <a:srgbClr val="2D1B2E"/>
                </a:solidFill>
                <a:latin typeface="Calibri" pitchFamily="34" charset="0"/>
                <a:ea typeface="Calibri" pitchFamily="34" charset="-122"/>
                <a:cs typeface="Calibri" pitchFamily="34" charset="-120"/>
              </a:rPr>
              <a:t>Pravinchandra</a:t>
            </a:r>
            <a:r>
              <a:rPr lang="en-US" sz="1000" b="1" dirty="0">
                <a:solidFill>
                  <a:srgbClr val="2D1B2E"/>
                </a:solidFill>
                <a:latin typeface="Calibri" pitchFamily="34" charset="0"/>
                <a:ea typeface="Calibri" pitchFamily="34" charset="-122"/>
                <a:cs typeface="Calibri" pitchFamily="34" charset="-120"/>
              </a:rPr>
              <a:t> B. Shah</a:t>
            </a:r>
            <a:endParaRPr lang="en-US" sz="1000" dirty="0"/>
          </a:p>
        </p:txBody>
      </p:sp>
      <p:sp>
        <p:nvSpPr>
          <p:cNvPr id="39" name="Text 37"/>
          <p:cNvSpPr/>
          <p:nvPr/>
        </p:nvSpPr>
        <p:spPr>
          <a:xfrm>
            <a:off x="5093208" y="2171822"/>
            <a:ext cx="3600000" cy="182880"/>
          </a:xfrm>
          <a:prstGeom prst="rect">
            <a:avLst/>
          </a:prstGeom>
          <a:noFill/>
          <a:ln/>
        </p:spPr>
        <p:txBody>
          <a:bodyPr wrap="square" lIns="0" tIns="0" rIns="0" bIns="0" rtlCol="0" anchor="ctr"/>
          <a:lstStyle/>
          <a:p>
            <a:pPr marL="0" indent="0">
              <a:buNone/>
            </a:pPr>
            <a:r>
              <a:rPr lang="en-US" sz="900" dirty="0">
                <a:solidFill>
                  <a:srgbClr val="6B5B72"/>
                </a:solidFill>
                <a:latin typeface="Calibri" pitchFamily="34" charset="0"/>
                <a:ea typeface="Calibri" pitchFamily="34" charset="-122"/>
                <a:cs typeface="Calibri" pitchFamily="34" charset="-120"/>
              </a:rPr>
              <a:t>Founder &amp; </a:t>
            </a:r>
            <a:r>
              <a:rPr lang="en-US" sz="1000" dirty="0">
                <a:solidFill>
                  <a:srgbClr val="6B5B72"/>
                </a:solidFill>
                <a:latin typeface="Calibri" pitchFamily="34" charset="0"/>
                <a:ea typeface="Calibri" pitchFamily="34" charset="-122"/>
                <a:cs typeface="Calibri" pitchFamily="34" charset="-120"/>
              </a:rPr>
              <a:t>Chairman</a:t>
            </a:r>
            <a:r>
              <a:rPr lang="en-US" sz="900" dirty="0">
                <a:solidFill>
                  <a:srgbClr val="6B5B72"/>
                </a:solidFill>
                <a:latin typeface="Calibri" pitchFamily="34" charset="0"/>
                <a:ea typeface="Calibri" pitchFamily="34" charset="-122"/>
                <a:cs typeface="Calibri" pitchFamily="34" charset="-120"/>
              </a:rPr>
              <a:t>  ·  </a:t>
            </a:r>
            <a:r>
              <a:rPr lang="en-US" sz="900" b="1" dirty="0">
                <a:solidFill>
                  <a:srgbClr val="6B5B72"/>
                </a:solidFill>
                <a:latin typeface="Calibri" pitchFamily="34" charset="0"/>
                <a:ea typeface="Calibri" pitchFamily="34" charset="-122"/>
                <a:cs typeface="Calibri" pitchFamily="34" charset="-120"/>
              </a:rPr>
              <a:t>1st Generation</a:t>
            </a:r>
            <a:endParaRPr lang="en-US" sz="900" b="1" dirty="0"/>
          </a:p>
        </p:txBody>
      </p:sp>
      <p:sp>
        <p:nvSpPr>
          <p:cNvPr id="40" name="Shape 38"/>
          <p:cNvSpPr/>
          <p:nvPr/>
        </p:nvSpPr>
        <p:spPr>
          <a:xfrm>
            <a:off x="4837176" y="2724299"/>
            <a:ext cx="182880" cy="182880"/>
          </a:xfrm>
          <a:prstGeom prst="ellipse">
            <a:avLst/>
          </a:prstGeom>
          <a:solidFill>
            <a:srgbClr val="CC0066"/>
          </a:solidFill>
          <a:ln w="12700">
            <a:solidFill>
              <a:srgbClr val="CC0066"/>
            </a:solidFill>
            <a:prstDash val="solid"/>
          </a:ln>
        </p:spPr>
        <p:txBody>
          <a:bodyPr tIns="18288" bIns="18288"/>
          <a:lstStyle/>
          <a:p>
            <a:endParaRPr dirty="0"/>
          </a:p>
        </p:txBody>
      </p:sp>
      <p:sp>
        <p:nvSpPr>
          <p:cNvPr id="41" name="Text 39"/>
          <p:cNvSpPr/>
          <p:nvPr/>
        </p:nvSpPr>
        <p:spPr>
          <a:xfrm>
            <a:off x="5093208" y="2571750"/>
            <a:ext cx="3600000" cy="317706"/>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Mr. Vipul P. Shah</a:t>
            </a:r>
            <a:endParaRPr lang="en-US" sz="1000" dirty="0"/>
          </a:p>
        </p:txBody>
      </p:sp>
      <p:sp>
        <p:nvSpPr>
          <p:cNvPr id="42" name="Text 40"/>
          <p:cNvSpPr/>
          <p:nvPr/>
        </p:nvSpPr>
        <p:spPr>
          <a:xfrm>
            <a:off x="5093208" y="2791822"/>
            <a:ext cx="3600000" cy="182880"/>
          </a:xfrm>
          <a:prstGeom prst="rect">
            <a:avLst/>
          </a:prstGeom>
          <a:noFill/>
          <a:ln/>
        </p:spPr>
        <p:txBody>
          <a:bodyPr wrap="square" lIns="0" tIns="0" rIns="0" bIns="0" rtlCol="0" anchor="ctr"/>
          <a:lstStyle/>
          <a:p>
            <a:pPr marL="0" indent="0">
              <a:buNone/>
            </a:pPr>
            <a:r>
              <a:rPr lang="en-US" sz="900" dirty="0">
                <a:solidFill>
                  <a:srgbClr val="6B5B72"/>
                </a:solidFill>
                <a:latin typeface="Calibri" pitchFamily="34" charset="0"/>
                <a:ea typeface="Calibri" pitchFamily="34" charset="-122"/>
                <a:cs typeface="Calibri" pitchFamily="34" charset="-120"/>
              </a:rPr>
              <a:t>Managing Director  ·  </a:t>
            </a:r>
            <a:r>
              <a:rPr lang="en-US" sz="900" b="1" dirty="0">
                <a:solidFill>
                  <a:srgbClr val="6B5B72"/>
                </a:solidFill>
                <a:latin typeface="Calibri" pitchFamily="34" charset="0"/>
                <a:ea typeface="Calibri" pitchFamily="34" charset="-122"/>
                <a:cs typeface="Calibri" pitchFamily="34" charset="-120"/>
              </a:rPr>
              <a:t>2nd Generation· </a:t>
            </a:r>
            <a:r>
              <a:rPr lang="en-US" sz="900" dirty="0">
                <a:solidFill>
                  <a:srgbClr val="6B5B72"/>
                </a:solidFill>
                <a:latin typeface="Calibri" pitchFamily="34" charset="0"/>
                <a:ea typeface="Calibri" pitchFamily="34" charset="-122"/>
                <a:cs typeface="Calibri" pitchFamily="34" charset="-120"/>
              </a:rPr>
              <a:t>Chemical Engineer</a:t>
            </a:r>
            <a:endParaRPr lang="en-US" sz="900" dirty="0"/>
          </a:p>
        </p:txBody>
      </p:sp>
      <p:sp>
        <p:nvSpPr>
          <p:cNvPr id="43" name="Shape 41"/>
          <p:cNvSpPr/>
          <p:nvPr/>
        </p:nvSpPr>
        <p:spPr>
          <a:xfrm>
            <a:off x="4837176" y="3344299"/>
            <a:ext cx="182880" cy="182880"/>
          </a:xfrm>
          <a:prstGeom prst="ellipse">
            <a:avLst/>
          </a:prstGeom>
          <a:solidFill>
            <a:srgbClr val="CC0066"/>
          </a:solidFill>
          <a:ln w="12700">
            <a:solidFill>
              <a:srgbClr val="CC0066"/>
            </a:solidFill>
            <a:prstDash val="solid"/>
          </a:ln>
        </p:spPr>
        <p:txBody>
          <a:bodyPr tIns="18288" bIns="18288"/>
          <a:lstStyle/>
          <a:p>
            <a:endParaRPr dirty="0"/>
          </a:p>
        </p:txBody>
      </p:sp>
      <p:sp>
        <p:nvSpPr>
          <p:cNvPr id="44" name="Text 42"/>
          <p:cNvSpPr/>
          <p:nvPr/>
        </p:nvSpPr>
        <p:spPr>
          <a:xfrm>
            <a:off x="5093208" y="3238938"/>
            <a:ext cx="3600000" cy="219456"/>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Mr. Mihir V. Shah</a:t>
            </a:r>
            <a:endParaRPr lang="en-US" sz="1000" dirty="0"/>
          </a:p>
        </p:txBody>
      </p:sp>
      <p:sp>
        <p:nvSpPr>
          <p:cNvPr id="45" name="Text 43"/>
          <p:cNvSpPr/>
          <p:nvPr/>
        </p:nvSpPr>
        <p:spPr>
          <a:xfrm>
            <a:off x="5093208" y="3453600"/>
            <a:ext cx="3600000" cy="182880"/>
          </a:xfrm>
          <a:prstGeom prst="rect">
            <a:avLst/>
          </a:prstGeom>
          <a:noFill/>
          <a:ln/>
        </p:spPr>
        <p:txBody>
          <a:bodyPr wrap="square" lIns="0" tIns="0" rIns="0" bIns="0" rtlCol="0" anchor="ctr"/>
          <a:lstStyle/>
          <a:p>
            <a:pPr marL="0" indent="0">
              <a:buNone/>
            </a:pPr>
            <a:r>
              <a:rPr lang="en-US" sz="900" dirty="0">
                <a:solidFill>
                  <a:srgbClr val="6B5B72"/>
                </a:solidFill>
                <a:latin typeface="Calibri" pitchFamily="34" charset="0"/>
                <a:ea typeface="Calibri" pitchFamily="34" charset="-122"/>
                <a:cs typeface="Calibri" pitchFamily="34" charset="-120"/>
              </a:rPr>
              <a:t>Executive Director &amp; CFO  ·  </a:t>
            </a:r>
            <a:r>
              <a:rPr lang="en-US" sz="900" b="1" dirty="0">
                <a:solidFill>
                  <a:srgbClr val="6B5B72"/>
                </a:solidFill>
                <a:latin typeface="Calibri" pitchFamily="34" charset="0"/>
                <a:ea typeface="Calibri" pitchFamily="34" charset="-122"/>
                <a:cs typeface="Calibri" pitchFamily="34" charset="-120"/>
              </a:rPr>
              <a:t>3rd Generation</a:t>
            </a:r>
            <a:r>
              <a:rPr lang="en-US" sz="900" dirty="0">
                <a:solidFill>
                  <a:srgbClr val="6B5B72"/>
                </a:solidFill>
                <a:latin typeface="Calibri" pitchFamily="34" charset="0"/>
                <a:ea typeface="Calibri" pitchFamily="34" charset="-122"/>
                <a:cs typeface="Calibri" pitchFamily="34" charset="-120"/>
              </a:rPr>
              <a:t> · B pharma, MBA from Narsee Monjee Institute of Management, Mumbai</a:t>
            </a:r>
            <a:endParaRPr lang="en-US" sz="900" dirty="0"/>
          </a:p>
        </p:txBody>
      </p:sp>
      <p:sp>
        <p:nvSpPr>
          <p:cNvPr id="109" name="Shape 107"/>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110" name="Text 108"/>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111" name="Text 109"/>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6 / 27</a:t>
            </a:r>
            <a:endParaRPr lang="en-US" sz="700" dirty="0">
              <a:solidFill>
                <a:schemeClr val="bg1"/>
              </a:solidFill>
            </a:endParaRPr>
          </a:p>
        </p:txBody>
      </p:sp>
      <p:sp>
        <p:nvSpPr>
          <p:cNvPr id="401" name="Shape 41"/>
          <p:cNvSpPr/>
          <p:nvPr/>
        </p:nvSpPr>
        <p:spPr>
          <a:xfrm>
            <a:off x="4837176" y="3964299"/>
            <a:ext cx="182880" cy="182880"/>
          </a:xfrm>
          <a:prstGeom prst="ellipse">
            <a:avLst/>
          </a:prstGeom>
          <a:solidFill>
            <a:srgbClr val="CC0066"/>
          </a:solidFill>
          <a:ln w="12700">
            <a:solidFill>
              <a:srgbClr val="CC0066"/>
            </a:solidFill>
            <a:prstDash val="solid"/>
          </a:ln>
        </p:spPr>
        <p:txBody>
          <a:bodyPr tIns="18288" bIns="18288"/>
          <a:lstStyle/>
          <a:p>
            <a:endParaRPr dirty="0"/>
          </a:p>
        </p:txBody>
      </p:sp>
      <p:sp>
        <p:nvSpPr>
          <p:cNvPr id="402" name="Text 42"/>
          <p:cNvSpPr/>
          <p:nvPr/>
        </p:nvSpPr>
        <p:spPr>
          <a:xfrm>
            <a:off x="5093208" y="3854296"/>
            <a:ext cx="3600000" cy="219456"/>
          </a:xfrm>
          <a:prstGeom prst="rect">
            <a:avLst/>
          </a:prstGeom>
          <a:noFill/>
          <a:ln/>
        </p:spPr>
        <p:txBody>
          <a:bodyPr wrap="square" lIns="0" tIns="0" rIns="0" bIns="0" rtlCol="0" anchor="ctr"/>
          <a:lstStyle/>
          <a:p>
            <a:pPr marL="0" indent="0">
              <a:buNone/>
            </a:pPr>
            <a:r>
              <a:rPr lang="en-US" sz="1000" b="1" dirty="0">
                <a:solidFill>
                  <a:srgbClr val="2D1B2E"/>
                </a:solidFill>
                <a:latin typeface="Calibri" pitchFamily="34" charset="0"/>
                <a:ea typeface="Calibri" pitchFamily="34" charset="-122"/>
                <a:cs typeface="Calibri" pitchFamily="34" charset="-120"/>
              </a:rPr>
              <a:t>Dr. Vatsal Shah</a:t>
            </a:r>
            <a:endParaRPr lang="en-US" sz="1000" dirty="0"/>
          </a:p>
        </p:txBody>
      </p:sp>
      <p:sp>
        <p:nvSpPr>
          <p:cNvPr id="403" name="Text 43"/>
          <p:cNvSpPr/>
          <p:nvPr/>
        </p:nvSpPr>
        <p:spPr>
          <a:xfrm>
            <a:off x="5093208" y="4096810"/>
            <a:ext cx="3600000" cy="182880"/>
          </a:xfrm>
          <a:prstGeom prst="rect">
            <a:avLst/>
          </a:prstGeom>
          <a:noFill/>
          <a:ln/>
        </p:spPr>
        <p:txBody>
          <a:bodyPr wrap="square" lIns="0" tIns="0" rIns="0" bIns="0" rtlCol="0" anchor="ctr"/>
          <a:lstStyle/>
          <a:p>
            <a:pPr marL="0" indent="0">
              <a:buNone/>
            </a:pPr>
            <a:r>
              <a:rPr lang="en-US" sz="900" dirty="0">
                <a:solidFill>
                  <a:srgbClr val="6B5B72"/>
                </a:solidFill>
                <a:latin typeface="Calibri" pitchFamily="34" charset="0"/>
                <a:ea typeface="Calibri" pitchFamily="34" charset="-122"/>
                <a:cs typeface="Calibri" pitchFamily="34" charset="-120"/>
              </a:rPr>
              <a:t>Founder &amp; CEO, ADIMEM Technologies  ·  </a:t>
            </a:r>
            <a:r>
              <a:rPr lang="en-US" sz="900" b="1" dirty="0">
                <a:solidFill>
                  <a:srgbClr val="6B5B72"/>
                </a:solidFill>
                <a:latin typeface="Calibri" pitchFamily="34" charset="0"/>
                <a:ea typeface="Calibri" pitchFamily="34" charset="-122"/>
                <a:cs typeface="Calibri" pitchFamily="34" charset="-120"/>
              </a:rPr>
              <a:t>3rd Generation</a:t>
            </a:r>
            <a:r>
              <a:rPr lang="en-US" sz="900" dirty="0">
                <a:solidFill>
                  <a:srgbClr val="6B5B72"/>
                </a:solidFill>
                <a:latin typeface="Calibri" pitchFamily="34" charset="0"/>
                <a:ea typeface="Calibri" pitchFamily="34" charset="-122"/>
                <a:cs typeface="Calibri" pitchFamily="34" charset="-120"/>
              </a:rPr>
              <a:t> · PhD in Membrane Technology from Imperial College, London</a:t>
            </a:r>
            <a:endParaRPr lang="en-US" sz="900" dirty="0"/>
          </a:p>
        </p:txBody>
      </p:sp>
      <p:pic>
        <p:nvPicPr>
          <p:cNvPr id="18" name="Picture 17">
            <a:extLst>
              <a:ext uri="{FF2B5EF4-FFF2-40B4-BE49-F238E27FC236}">
                <a16:creationId xmlns:a16="http://schemas.microsoft.com/office/drawing/2014/main" id="{D2292A2B-9A59-2478-3088-19800C4DCE24}"/>
              </a:ext>
            </a:extLst>
          </p:cNvPr>
          <p:cNvPicPr>
            <a:picLocks noChangeAspect="1"/>
          </p:cNvPicPr>
          <p:nvPr/>
        </p:nvPicPr>
        <p:blipFill>
          <a:blip r:embed="rId3"/>
          <a:stretch>
            <a:fillRect/>
          </a:stretch>
        </p:blipFill>
        <p:spPr>
          <a:xfrm>
            <a:off x="6027003" y="81296"/>
            <a:ext cx="1393353" cy="515350"/>
          </a:xfrm>
          <a:prstGeom prst="rect">
            <a:avLst/>
          </a:prstGeom>
        </p:spPr>
      </p:pic>
    </p:spTree>
    <p:extLst>
      <p:ext uri="{BB962C8B-B14F-4D97-AF65-F5344CB8AC3E}">
        <p14:creationId xmlns:p14="http://schemas.microsoft.com/office/powerpoint/2010/main" val="94039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47">
            <a:extLst>
              <a:ext uri="{FF2B5EF4-FFF2-40B4-BE49-F238E27FC236}">
                <a16:creationId xmlns:a16="http://schemas.microsoft.com/office/drawing/2014/main" id="{C10D0B90-4FF0-9491-23DE-010A3453099F}"/>
              </a:ext>
            </a:extLst>
          </p:cNvPr>
          <p:cNvSpPr/>
          <p:nvPr/>
        </p:nvSpPr>
        <p:spPr>
          <a:xfrm>
            <a:off x="365760" y="3090672"/>
            <a:ext cx="3931920" cy="438912"/>
          </a:xfrm>
          <a:prstGeom prst="rect">
            <a:avLst/>
          </a:prstGeom>
          <a:solidFill>
            <a:srgbClr val="FFFFFF"/>
          </a:solidFill>
          <a:ln w="12700">
            <a:solidFill>
              <a:srgbClr val="C8E8E4"/>
            </a:solidFill>
            <a:prstDash val="solid"/>
          </a:ln>
        </p:spPr>
        <p:txBody>
          <a:bodyPr tIns="18288" bIns="18288"/>
          <a:lstStyle/>
          <a:p>
            <a:endParaRPr dirty="0"/>
          </a:p>
        </p:txBody>
      </p:sp>
      <p:sp>
        <p:nvSpPr>
          <p:cNvPr id="7" name="Shape 63">
            <a:extLst>
              <a:ext uri="{FF2B5EF4-FFF2-40B4-BE49-F238E27FC236}">
                <a16:creationId xmlns:a16="http://schemas.microsoft.com/office/drawing/2014/main" id="{C891079D-7D94-8FB1-D77B-A607F1D797C7}"/>
              </a:ext>
            </a:extLst>
          </p:cNvPr>
          <p:cNvSpPr/>
          <p:nvPr/>
        </p:nvSpPr>
        <p:spPr>
          <a:xfrm>
            <a:off x="365760" y="3061300"/>
            <a:ext cx="3931920" cy="438912"/>
          </a:xfrm>
          <a:prstGeom prst="rect">
            <a:avLst/>
          </a:prstGeom>
          <a:solidFill>
            <a:srgbClr val="FFFFFF"/>
          </a:solidFill>
          <a:ln w="12700">
            <a:solidFill>
              <a:srgbClr val="C8E8E4"/>
            </a:solidFill>
            <a:prstDash val="solid"/>
          </a:ln>
        </p:spPr>
        <p:txBody>
          <a:bodyPr tIns="18288" bIns="18288"/>
          <a:lstStyle/>
          <a:p>
            <a:endParaRPr dirty="0"/>
          </a:p>
        </p:txBody>
      </p:sp>
      <p:sp>
        <p:nvSpPr>
          <p:cNvPr id="2" name="Shape 0"/>
          <p:cNvSpPr/>
          <p:nvPr/>
        </p:nvSpPr>
        <p:spPr>
          <a:xfrm>
            <a:off x="0" y="0"/>
            <a:ext cx="9144000" cy="658368"/>
          </a:xfrm>
          <a:prstGeom prst="rect">
            <a:avLst/>
          </a:prstGeom>
          <a:solidFill>
            <a:srgbClr val="2D1B2E"/>
          </a:solidFill>
          <a:ln w="12700">
            <a:solidFill>
              <a:srgbClr val="2D1B2E"/>
            </a:solidFill>
            <a:prstDash val="solid"/>
          </a:ln>
        </p:spPr>
        <p:txBody>
          <a:bodyPr tIns="18288" bIns="18288"/>
          <a:lstStyle/>
          <a:p>
            <a:endParaRPr dirty="0"/>
          </a:p>
        </p:txBody>
      </p:sp>
      <p:sp>
        <p:nvSpPr>
          <p:cNvPr id="3" name="Shape 1"/>
          <p:cNvSpPr/>
          <p:nvPr/>
        </p:nvSpPr>
        <p:spPr>
          <a:xfrm>
            <a:off x="0" y="0"/>
            <a:ext cx="50292" cy="658368"/>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p:cNvSpPr/>
          <p:nvPr/>
        </p:nvSpPr>
        <p:spPr>
          <a:xfrm>
            <a:off x="164592" y="64008"/>
            <a:ext cx="6858000" cy="530352"/>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Vipul Organics — Integration, Reach &amp; Diversification</a:t>
            </a:r>
            <a:endParaRPr lang="en-US" sz="1800" dirty="0"/>
          </a:p>
        </p:txBody>
      </p:sp>
      <p:sp>
        <p:nvSpPr>
          <p:cNvPr id="5" name="Shape 3"/>
          <p:cNvSpPr/>
          <p:nvPr/>
        </p:nvSpPr>
        <p:spPr>
          <a:xfrm>
            <a:off x="7818120" y="128016"/>
            <a:ext cx="1188720" cy="384048"/>
          </a:xfrm>
          <a:prstGeom prst="rect">
            <a:avLst/>
          </a:prstGeom>
          <a:solidFill>
            <a:srgbClr val="CC0066"/>
          </a:solidFill>
          <a:ln w="12700">
            <a:solidFill>
              <a:srgbClr val="CC0066"/>
            </a:solidFill>
            <a:prstDash val="solid"/>
          </a:ln>
        </p:spPr>
        <p:txBody>
          <a:bodyPr tIns="18288" bIns="18288"/>
          <a:lstStyle/>
          <a:p>
            <a:endParaRPr dirty="0"/>
          </a:p>
        </p:txBody>
      </p:sp>
      <p:sp>
        <p:nvSpPr>
          <p:cNvPr id="6" name="Text 4"/>
          <p:cNvSpPr/>
          <p:nvPr/>
        </p:nvSpPr>
        <p:spPr>
          <a:xfrm>
            <a:off x="7818120" y="128016"/>
            <a:ext cx="1188720" cy="384048"/>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COMPANY</a:t>
            </a:r>
            <a:endParaRPr lang="en-US" sz="900" dirty="0"/>
          </a:p>
        </p:txBody>
      </p:sp>
      <p:sp>
        <p:nvSpPr>
          <p:cNvPr id="15" name="Shape 13"/>
          <p:cNvSpPr/>
          <p:nvPr/>
        </p:nvSpPr>
        <p:spPr>
          <a:xfrm>
            <a:off x="164592" y="804672"/>
            <a:ext cx="1371600" cy="694944"/>
          </a:xfrm>
          <a:prstGeom prst="rect">
            <a:avLst/>
          </a:prstGeom>
          <a:solidFill>
            <a:srgbClr val="FFFFFF"/>
          </a:solidFill>
          <a:ln w="12700">
            <a:solidFill>
              <a:srgbClr val="F0C8E0"/>
            </a:solidFill>
            <a:prstDash val="solid"/>
          </a:ln>
          <a:effectLst>
            <a:outerShdw blurRad="50800" dist="25400" dir="8100000" algn="bl" rotWithShape="0">
              <a:srgbClr val="000000">
                <a:alpha val="7000"/>
              </a:srgbClr>
            </a:outerShdw>
          </a:effectLst>
        </p:spPr>
        <p:txBody>
          <a:bodyPr tIns="18288" bIns="18288"/>
          <a:lstStyle/>
          <a:p>
            <a:endParaRPr dirty="0"/>
          </a:p>
        </p:txBody>
      </p:sp>
      <p:sp>
        <p:nvSpPr>
          <p:cNvPr id="16" name="Shape 14"/>
          <p:cNvSpPr/>
          <p:nvPr/>
        </p:nvSpPr>
        <p:spPr>
          <a:xfrm>
            <a:off x="164592" y="804672"/>
            <a:ext cx="45720" cy="694944"/>
          </a:xfrm>
          <a:prstGeom prst="rect">
            <a:avLst/>
          </a:prstGeom>
          <a:solidFill>
            <a:srgbClr val="CC0066"/>
          </a:solidFill>
          <a:ln w="12700">
            <a:solidFill>
              <a:srgbClr val="CC0066"/>
            </a:solidFill>
            <a:prstDash val="solid"/>
          </a:ln>
        </p:spPr>
        <p:txBody>
          <a:bodyPr tIns="18288" bIns="18288"/>
          <a:lstStyle/>
          <a:p>
            <a:endParaRPr dirty="0"/>
          </a:p>
        </p:txBody>
      </p:sp>
      <p:sp>
        <p:nvSpPr>
          <p:cNvPr id="17" name="Text 15"/>
          <p:cNvSpPr/>
          <p:nvPr/>
        </p:nvSpPr>
        <p:spPr>
          <a:xfrm>
            <a:off x="256032" y="804672"/>
            <a:ext cx="1243584" cy="402336"/>
          </a:xfrm>
          <a:prstGeom prst="rect">
            <a:avLst/>
          </a:prstGeom>
          <a:noFill/>
          <a:ln/>
        </p:spPr>
        <p:txBody>
          <a:bodyPr wrap="square" lIns="0" tIns="0" rIns="0" bIns="0" rtlCol="0" anchor="ctr"/>
          <a:lstStyle/>
          <a:p>
            <a:pPr marL="0" indent="0">
              <a:buNone/>
            </a:pPr>
            <a:r>
              <a:rPr lang="en-US" sz="1700" b="1" dirty="0">
                <a:solidFill>
                  <a:srgbClr val="CC0066"/>
                </a:solidFill>
                <a:latin typeface="Calibri" pitchFamily="34" charset="0"/>
                <a:ea typeface="Calibri" pitchFamily="34" charset="-122"/>
                <a:cs typeface="Calibri" pitchFamily="34" charset="-120"/>
              </a:rPr>
              <a:t>₹510 Cr</a:t>
            </a:r>
            <a:endParaRPr lang="en-US" sz="1700" dirty="0"/>
          </a:p>
        </p:txBody>
      </p:sp>
      <p:sp>
        <p:nvSpPr>
          <p:cNvPr id="18" name="Text 16"/>
          <p:cNvSpPr/>
          <p:nvPr/>
        </p:nvSpPr>
        <p:spPr>
          <a:xfrm>
            <a:off x="256032" y="1097280"/>
            <a:ext cx="1243584" cy="347472"/>
          </a:xfrm>
          <a:prstGeom prst="rect">
            <a:avLst/>
          </a:prstGeom>
          <a:noFill/>
          <a:ln/>
        </p:spPr>
        <p:txBody>
          <a:bodyPr wrap="square" lIns="0" tIns="0" rIns="0" bIns="0" rtlCol="0" anchor="t"/>
          <a:lstStyle/>
          <a:p>
            <a:pPr marL="0" indent="0">
              <a:lnSpc>
                <a:spcPct val="110000"/>
              </a:lnSpc>
              <a:buNone/>
            </a:pPr>
            <a:r>
              <a:rPr lang="en-US" sz="780" b="1" dirty="0">
                <a:solidFill>
                  <a:srgbClr val="2D1B2E"/>
                </a:solidFill>
                <a:latin typeface="Calibri" pitchFamily="34" charset="0"/>
                <a:ea typeface="Calibri" pitchFamily="34" charset="-122"/>
                <a:cs typeface="Calibri" pitchFamily="34" charset="-120"/>
              </a:rPr>
              <a:t>Market Cap</a:t>
            </a:r>
            <a:endParaRPr lang="en-US" sz="750" dirty="0"/>
          </a:p>
        </p:txBody>
      </p:sp>
      <p:sp>
        <p:nvSpPr>
          <p:cNvPr id="19" name="Shape 17"/>
          <p:cNvSpPr/>
          <p:nvPr/>
        </p:nvSpPr>
        <p:spPr>
          <a:xfrm>
            <a:off x="3867912" y="804672"/>
            <a:ext cx="1371600" cy="694944"/>
          </a:xfrm>
          <a:prstGeom prst="rect">
            <a:avLst/>
          </a:prstGeom>
          <a:solidFill>
            <a:srgbClr val="FFFFFF"/>
          </a:solidFill>
          <a:ln w="12700">
            <a:solidFill>
              <a:srgbClr val="B8E8E4"/>
            </a:solidFill>
            <a:prstDash val="solid"/>
          </a:ln>
          <a:effectLst>
            <a:outerShdw blurRad="50800" dist="25400" dir="8100000" algn="bl" rotWithShape="0">
              <a:srgbClr val="000000">
                <a:alpha val="7000"/>
              </a:srgbClr>
            </a:outerShdw>
          </a:effectLst>
        </p:spPr>
        <p:txBody>
          <a:bodyPr tIns="18288" bIns="18288"/>
          <a:lstStyle/>
          <a:p>
            <a:endParaRPr dirty="0"/>
          </a:p>
        </p:txBody>
      </p:sp>
      <p:sp>
        <p:nvSpPr>
          <p:cNvPr id="20" name="Shape 18"/>
          <p:cNvSpPr/>
          <p:nvPr/>
        </p:nvSpPr>
        <p:spPr>
          <a:xfrm>
            <a:off x="3867912" y="804672"/>
            <a:ext cx="45720" cy="694944"/>
          </a:xfrm>
          <a:prstGeom prst="rect">
            <a:avLst/>
          </a:prstGeom>
          <a:solidFill>
            <a:srgbClr val="00A99D"/>
          </a:solidFill>
          <a:ln w="12700">
            <a:solidFill>
              <a:srgbClr val="00A99D"/>
            </a:solidFill>
            <a:prstDash val="solid"/>
          </a:ln>
        </p:spPr>
        <p:txBody>
          <a:bodyPr tIns="18288" bIns="18288"/>
          <a:lstStyle/>
          <a:p>
            <a:endParaRPr dirty="0"/>
          </a:p>
        </p:txBody>
      </p:sp>
      <p:sp>
        <p:nvSpPr>
          <p:cNvPr id="21" name="Text 19"/>
          <p:cNvSpPr/>
          <p:nvPr/>
        </p:nvSpPr>
        <p:spPr>
          <a:xfrm>
            <a:off x="3959352" y="804672"/>
            <a:ext cx="1243584" cy="402336"/>
          </a:xfrm>
          <a:prstGeom prst="rect">
            <a:avLst/>
          </a:prstGeom>
          <a:noFill/>
          <a:ln/>
        </p:spPr>
        <p:txBody>
          <a:bodyPr wrap="square" lIns="0" tIns="0" rIns="0" bIns="0" rtlCol="0" anchor="ctr"/>
          <a:lstStyle/>
          <a:p>
            <a:pPr marL="0" indent="0">
              <a:buNone/>
            </a:pPr>
            <a:r>
              <a:rPr lang="en-US" sz="1700" b="1" dirty="0">
                <a:solidFill>
                  <a:srgbClr val="00A99D"/>
                </a:solidFill>
                <a:latin typeface="Calibri" pitchFamily="34" charset="0"/>
                <a:ea typeface="Calibri" pitchFamily="34" charset="-122"/>
                <a:cs typeface="Calibri" pitchFamily="34" charset="-120"/>
              </a:rPr>
              <a:t>50+</a:t>
            </a:r>
            <a:endParaRPr lang="en-US" sz="1700" dirty="0"/>
          </a:p>
        </p:txBody>
      </p:sp>
      <p:sp>
        <p:nvSpPr>
          <p:cNvPr id="22" name="Text 20"/>
          <p:cNvSpPr/>
          <p:nvPr/>
        </p:nvSpPr>
        <p:spPr>
          <a:xfrm>
            <a:off x="3959352" y="1097280"/>
            <a:ext cx="1243584" cy="347472"/>
          </a:xfrm>
          <a:prstGeom prst="rect">
            <a:avLst/>
          </a:prstGeom>
          <a:noFill/>
          <a:ln/>
        </p:spPr>
        <p:txBody>
          <a:bodyPr wrap="square" lIns="0" tIns="0" rIns="0" bIns="0" rtlCol="0" anchor="t"/>
          <a:lstStyle/>
          <a:p>
            <a:pPr marL="0" indent="0">
              <a:lnSpc>
                <a:spcPct val="110000"/>
              </a:lnSpc>
              <a:buNone/>
            </a:pPr>
            <a:r>
              <a:rPr lang="en-US" sz="780" b="1" dirty="0">
                <a:solidFill>
                  <a:srgbClr val="2D1B2E"/>
                </a:solidFill>
                <a:latin typeface="Calibri" pitchFamily="34" charset="0"/>
                <a:ea typeface="Calibri" pitchFamily="34" charset="-122"/>
                <a:cs typeface="Calibri" pitchFamily="34" charset="-120"/>
              </a:rPr>
              <a:t>Export Countries</a:t>
            </a:r>
            <a:endParaRPr lang="en-US" sz="750" dirty="0"/>
          </a:p>
        </p:txBody>
      </p:sp>
      <p:sp>
        <p:nvSpPr>
          <p:cNvPr id="23" name="Shape 21"/>
          <p:cNvSpPr/>
          <p:nvPr/>
        </p:nvSpPr>
        <p:spPr>
          <a:xfrm>
            <a:off x="7571232" y="804672"/>
            <a:ext cx="1371600" cy="694944"/>
          </a:xfrm>
          <a:prstGeom prst="rect">
            <a:avLst/>
          </a:prstGeom>
          <a:solidFill>
            <a:srgbClr val="FFFFFF"/>
          </a:solidFill>
          <a:ln w="12700">
            <a:solidFill>
              <a:srgbClr val="F0C8E0"/>
            </a:solidFill>
            <a:prstDash val="solid"/>
          </a:ln>
          <a:effectLst>
            <a:outerShdw blurRad="50800" dist="25400" dir="8100000" algn="bl" rotWithShape="0">
              <a:srgbClr val="000000">
                <a:alpha val="7000"/>
              </a:srgbClr>
            </a:outerShdw>
          </a:effectLst>
        </p:spPr>
        <p:txBody>
          <a:bodyPr tIns="18288" bIns="18288"/>
          <a:lstStyle/>
          <a:p>
            <a:endParaRPr dirty="0"/>
          </a:p>
        </p:txBody>
      </p:sp>
      <p:sp>
        <p:nvSpPr>
          <p:cNvPr id="24" name="Shape 22"/>
          <p:cNvSpPr/>
          <p:nvPr/>
        </p:nvSpPr>
        <p:spPr>
          <a:xfrm>
            <a:off x="7571232" y="804672"/>
            <a:ext cx="45720" cy="694944"/>
          </a:xfrm>
          <a:prstGeom prst="rect">
            <a:avLst/>
          </a:prstGeom>
          <a:solidFill>
            <a:srgbClr val="CC0066"/>
          </a:solidFill>
          <a:ln w="12700">
            <a:solidFill>
              <a:srgbClr val="CC0066"/>
            </a:solidFill>
            <a:prstDash val="solid"/>
          </a:ln>
        </p:spPr>
        <p:txBody>
          <a:bodyPr tIns="18288" bIns="18288"/>
          <a:lstStyle/>
          <a:p>
            <a:endParaRPr dirty="0"/>
          </a:p>
        </p:txBody>
      </p:sp>
      <p:sp>
        <p:nvSpPr>
          <p:cNvPr id="25" name="Text 23"/>
          <p:cNvSpPr/>
          <p:nvPr/>
        </p:nvSpPr>
        <p:spPr>
          <a:xfrm>
            <a:off x="7662672" y="804672"/>
            <a:ext cx="1243584" cy="402336"/>
          </a:xfrm>
          <a:prstGeom prst="rect">
            <a:avLst/>
          </a:prstGeom>
          <a:noFill/>
          <a:ln/>
        </p:spPr>
        <p:txBody>
          <a:bodyPr wrap="square" lIns="0" tIns="0" rIns="0" bIns="0" rtlCol="0" anchor="ctr"/>
          <a:lstStyle/>
          <a:p>
            <a:pPr marL="0" indent="0">
              <a:buNone/>
            </a:pPr>
            <a:r>
              <a:rPr lang="en-US" sz="1700" b="1" dirty="0">
                <a:solidFill>
                  <a:srgbClr val="CC0066"/>
                </a:solidFill>
                <a:latin typeface="Calibri" pitchFamily="34" charset="0"/>
                <a:ea typeface="Calibri" pitchFamily="34" charset="-122"/>
                <a:cs typeface="Calibri" pitchFamily="34" charset="-120"/>
              </a:rPr>
              <a:t>2,400+</a:t>
            </a:r>
            <a:endParaRPr lang="en-US" sz="1700" dirty="0"/>
          </a:p>
        </p:txBody>
      </p:sp>
      <p:sp>
        <p:nvSpPr>
          <p:cNvPr id="26" name="Text 24"/>
          <p:cNvSpPr/>
          <p:nvPr/>
        </p:nvSpPr>
        <p:spPr>
          <a:xfrm>
            <a:off x="7662672" y="1097280"/>
            <a:ext cx="1243584" cy="347472"/>
          </a:xfrm>
          <a:prstGeom prst="rect">
            <a:avLst/>
          </a:prstGeom>
          <a:noFill/>
          <a:ln/>
        </p:spPr>
        <p:txBody>
          <a:bodyPr wrap="square" lIns="0" tIns="0" rIns="0" bIns="0" rtlCol="0" anchor="t"/>
          <a:lstStyle/>
          <a:p>
            <a:pPr marL="0" indent="0">
              <a:lnSpc>
                <a:spcPct val="110000"/>
              </a:lnSpc>
              <a:buNone/>
            </a:pPr>
            <a:r>
              <a:rPr lang="en-US" sz="780" b="1" dirty="0">
                <a:solidFill>
                  <a:srgbClr val="2D1B2E"/>
                </a:solidFill>
                <a:latin typeface="Calibri" pitchFamily="34" charset="0"/>
                <a:ea typeface="Calibri" pitchFamily="34" charset="-122"/>
                <a:cs typeface="Calibri" pitchFamily="34" charset="-120"/>
              </a:rPr>
              <a:t>SKUs / Products</a:t>
            </a:r>
            <a:endParaRPr lang="en-US" sz="750" dirty="0"/>
          </a:p>
        </p:txBody>
      </p:sp>
      <p:sp>
        <p:nvSpPr>
          <p:cNvPr id="46" name="Shape 44"/>
          <p:cNvSpPr/>
          <p:nvPr/>
        </p:nvSpPr>
        <p:spPr>
          <a:xfrm>
            <a:off x="164592" y="1664208"/>
            <a:ext cx="4297680" cy="3200400"/>
          </a:xfrm>
          <a:prstGeom prst="rect">
            <a:avLst/>
          </a:prstGeom>
          <a:solidFill>
            <a:srgbClr val="EDF9F8"/>
          </a:solidFill>
          <a:ln w="12700">
            <a:solidFill>
              <a:srgbClr val="B8E8E4"/>
            </a:solidFill>
            <a:prstDash val="solid"/>
          </a:ln>
        </p:spPr>
        <p:txBody>
          <a:bodyPr tIns="18288" bIns="18288"/>
          <a:lstStyle/>
          <a:p>
            <a:endParaRPr dirty="0"/>
          </a:p>
        </p:txBody>
      </p:sp>
      <p:sp>
        <p:nvSpPr>
          <p:cNvPr id="47" name="Shape 45"/>
          <p:cNvSpPr/>
          <p:nvPr/>
        </p:nvSpPr>
        <p:spPr>
          <a:xfrm>
            <a:off x="164592" y="1664208"/>
            <a:ext cx="50292" cy="3200400"/>
          </a:xfrm>
          <a:prstGeom prst="rect">
            <a:avLst/>
          </a:prstGeom>
          <a:solidFill>
            <a:srgbClr val="00A99D"/>
          </a:solidFill>
          <a:ln w="12700">
            <a:solidFill>
              <a:srgbClr val="00A99D"/>
            </a:solidFill>
            <a:prstDash val="solid"/>
          </a:ln>
        </p:spPr>
        <p:txBody>
          <a:bodyPr tIns="18288" bIns="18288"/>
          <a:lstStyle/>
          <a:p>
            <a:endParaRPr dirty="0"/>
          </a:p>
        </p:txBody>
      </p:sp>
      <p:sp>
        <p:nvSpPr>
          <p:cNvPr id="48" name="Text 46"/>
          <p:cNvSpPr/>
          <p:nvPr/>
        </p:nvSpPr>
        <p:spPr>
          <a:xfrm>
            <a:off x="320040" y="1728216"/>
            <a:ext cx="3931920" cy="237744"/>
          </a:xfrm>
          <a:prstGeom prst="rect">
            <a:avLst/>
          </a:prstGeom>
          <a:noFill/>
          <a:ln/>
        </p:spPr>
        <p:txBody>
          <a:bodyPr wrap="square" lIns="0" tIns="0" rIns="0" bIns="0" rtlCol="0" anchor="ctr"/>
          <a:lstStyle/>
          <a:p>
            <a:pPr marL="0" indent="0">
              <a:buNone/>
            </a:pPr>
            <a:r>
              <a:rPr lang="en-US" sz="850" b="1" kern="0" spc="50" dirty="0">
                <a:solidFill>
                  <a:srgbClr val="00A99D"/>
                </a:solidFill>
                <a:latin typeface="Calibri" pitchFamily="34" charset="0"/>
                <a:ea typeface="Calibri" pitchFamily="34" charset="-122"/>
                <a:cs typeface="Calibri" pitchFamily="34" charset="-120"/>
              </a:rPr>
              <a:t>PIGMENT VERTICAL INTEGRATION MODEL</a:t>
            </a:r>
            <a:endParaRPr lang="en-US" sz="850" dirty="0"/>
          </a:p>
        </p:txBody>
      </p:sp>
      <p:sp>
        <p:nvSpPr>
          <p:cNvPr id="49" name="Shape 47"/>
          <p:cNvSpPr/>
          <p:nvPr/>
        </p:nvSpPr>
        <p:spPr>
          <a:xfrm>
            <a:off x="292608" y="2048256"/>
            <a:ext cx="3952702" cy="438912"/>
          </a:xfrm>
          <a:prstGeom prst="rect">
            <a:avLst/>
          </a:prstGeom>
          <a:solidFill>
            <a:srgbClr val="FFFFFF"/>
          </a:solidFill>
          <a:ln w="12700">
            <a:solidFill>
              <a:srgbClr val="C8E8E4"/>
            </a:solidFill>
            <a:prstDash val="solid"/>
          </a:ln>
        </p:spPr>
        <p:txBody>
          <a:bodyPr tIns="18288" bIns="18288"/>
          <a:lstStyle/>
          <a:p>
            <a:endParaRPr dirty="0"/>
          </a:p>
        </p:txBody>
      </p:sp>
      <p:sp>
        <p:nvSpPr>
          <p:cNvPr id="50" name="Shape 48"/>
          <p:cNvSpPr/>
          <p:nvPr/>
        </p:nvSpPr>
        <p:spPr>
          <a:xfrm>
            <a:off x="292608" y="2048256"/>
            <a:ext cx="41148" cy="438912"/>
          </a:xfrm>
          <a:prstGeom prst="rect">
            <a:avLst/>
          </a:prstGeom>
          <a:solidFill>
            <a:srgbClr val="CC0066"/>
          </a:solidFill>
          <a:ln w="12700">
            <a:solidFill>
              <a:srgbClr val="CC0066"/>
            </a:solidFill>
            <a:prstDash val="solid"/>
          </a:ln>
        </p:spPr>
        <p:txBody>
          <a:bodyPr tIns="18288" bIns="18288"/>
          <a:lstStyle/>
          <a:p>
            <a:endParaRPr dirty="0"/>
          </a:p>
        </p:txBody>
      </p:sp>
      <p:sp>
        <p:nvSpPr>
          <p:cNvPr id="51" name="Text 49"/>
          <p:cNvSpPr/>
          <p:nvPr/>
        </p:nvSpPr>
        <p:spPr>
          <a:xfrm>
            <a:off x="356616" y="2075688"/>
            <a:ext cx="3657600" cy="182880"/>
          </a:xfrm>
          <a:prstGeom prst="rect">
            <a:avLst/>
          </a:prstGeom>
          <a:noFill/>
          <a:ln/>
        </p:spPr>
        <p:txBody>
          <a:bodyPr wrap="square" lIns="0" tIns="0" rIns="0" bIns="0" rtlCol="0" anchor="ctr"/>
          <a:lstStyle/>
          <a:p>
            <a:pPr marL="0" indent="0">
              <a:buNone/>
            </a:pPr>
            <a:r>
              <a:rPr lang="en-US" sz="800" b="1" dirty="0">
                <a:solidFill>
                  <a:srgbClr val="2D1B2E"/>
                </a:solidFill>
                <a:latin typeface="Calibri" pitchFamily="34" charset="0"/>
                <a:ea typeface="Calibri" pitchFamily="34" charset="-122"/>
                <a:cs typeface="Calibri" pitchFamily="34" charset="-120"/>
              </a:rPr>
              <a:t>PIGMENT INTERMEDAITES </a:t>
            </a:r>
            <a:endParaRPr lang="en-US" sz="800" dirty="0"/>
          </a:p>
        </p:txBody>
      </p:sp>
      <p:sp>
        <p:nvSpPr>
          <p:cNvPr id="52" name="Text 50"/>
          <p:cNvSpPr/>
          <p:nvPr/>
        </p:nvSpPr>
        <p:spPr>
          <a:xfrm>
            <a:off x="356616" y="2240280"/>
            <a:ext cx="3657600" cy="228600"/>
          </a:xfrm>
          <a:prstGeom prst="rect">
            <a:avLst/>
          </a:prstGeom>
          <a:noFill/>
          <a:ln/>
        </p:spPr>
        <p:txBody>
          <a:bodyPr wrap="square" lIns="0" tIns="0" rIns="0" bIns="0" rtlCol="0" anchor="ctr"/>
          <a:lstStyle/>
          <a:p>
            <a:pPr>
              <a:lnSpc>
                <a:spcPct val="110000"/>
              </a:lnSpc>
            </a:pPr>
            <a:r>
              <a:rPr lang="en-US" sz="780" dirty="0" err="1">
                <a:solidFill>
                  <a:srgbClr val="4A3550"/>
                </a:solidFill>
                <a:latin typeface="Calibri" pitchFamily="34" charset="0"/>
                <a:ea typeface="Calibri" pitchFamily="34" charset="-122"/>
                <a:cs typeface="Calibri" pitchFamily="34" charset="-120"/>
              </a:rPr>
              <a:t>Napthols</a:t>
            </a:r>
            <a:r>
              <a:rPr lang="en-US" sz="780" dirty="0">
                <a:solidFill>
                  <a:srgbClr val="4A3550"/>
                </a:solidFill>
                <a:latin typeface="Calibri" pitchFamily="34" charset="0"/>
                <a:ea typeface="Calibri" pitchFamily="34" charset="-122"/>
                <a:cs typeface="Calibri" pitchFamily="34" charset="-120"/>
              </a:rPr>
              <a:t> · Aromatic amines </a:t>
            </a:r>
            <a:r>
              <a:rPr lang="en-US" sz="800" dirty="0">
                <a:solidFill>
                  <a:srgbClr val="4A3550"/>
                </a:solidFill>
                <a:latin typeface="Calibri" pitchFamily="34" charset="0"/>
                <a:ea typeface="Calibri" pitchFamily="34" charset="-122"/>
                <a:cs typeface="Calibri" pitchFamily="34" charset="-120"/>
              </a:rPr>
              <a:t>· </a:t>
            </a:r>
            <a:r>
              <a:rPr lang="en-US" sz="700" dirty="0" err="1">
                <a:solidFill>
                  <a:srgbClr val="4A3550"/>
                </a:solidFill>
                <a:latin typeface="Calibri" pitchFamily="34" charset="0"/>
                <a:ea typeface="Calibri" pitchFamily="34" charset="-122"/>
                <a:cs typeface="Calibri" pitchFamily="34" charset="-120"/>
              </a:rPr>
              <a:t>ODiHCL</a:t>
            </a:r>
            <a:r>
              <a:rPr lang="en-US" sz="700" dirty="0">
                <a:solidFill>
                  <a:srgbClr val="4A3550"/>
                </a:solidFill>
                <a:latin typeface="Calibri" pitchFamily="34" charset="0"/>
                <a:ea typeface="Calibri" pitchFamily="34" charset="-122"/>
                <a:cs typeface="Calibri" pitchFamily="34" charset="-120"/>
              </a:rPr>
              <a:t> · OT Base · 5COT Red TR</a:t>
            </a:r>
            <a:endParaRPr lang="en-US" sz="700" dirty="0"/>
          </a:p>
          <a:p>
            <a:pPr>
              <a:lnSpc>
                <a:spcPct val="110000"/>
              </a:lnSpc>
            </a:pPr>
            <a:r>
              <a:rPr lang="en-US" sz="700" dirty="0">
                <a:solidFill>
                  <a:srgbClr val="4A3550"/>
                </a:solidFill>
                <a:latin typeface="Calibri" pitchFamily="34" charset="0"/>
                <a:ea typeface="Calibri" pitchFamily="34" charset="-122"/>
                <a:cs typeface="Calibri" pitchFamily="34" charset="-120"/>
              </a:rPr>
              <a:t>World's #1 </a:t>
            </a:r>
            <a:r>
              <a:rPr lang="en-US" sz="700" dirty="0" err="1">
                <a:solidFill>
                  <a:srgbClr val="4A3550"/>
                </a:solidFill>
                <a:latin typeface="Calibri" pitchFamily="34" charset="0"/>
                <a:ea typeface="Calibri" pitchFamily="34" charset="-122"/>
                <a:cs typeface="Calibri" pitchFamily="34" charset="-120"/>
              </a:rPr>
              <a:t>ODiHCl</a:t>
            </a:r>
            <a:r>
              <a:rPr lang="en-US" sz="700" dirty="0">
                <a:solidFill>
                  <a:srgbClr val="4A3550"/>
                </a:solidFill>
                <a:latin typeface="Calibri" pitchFamily="34" charset="0"/>
                <a:ea typeface="Calibri" pitchFamily="34" charset="-122"/>
                <a:cs typeface="Calibri" pitchFamily="34" charset="-120"/>
              </a:rPr>
              <a:t> / Blue B Base producer</a:t>
            </a:r>
            <a:endParaRPr lang="en-US" sz="750" dirty="0"/>
          </a:p>
        </p:txBody>
      </p:sp>
      <p:sp>
        <p:nvSpPr>
          <p:cNvPr id="54" name="Shape 52"/>
          <p:cNvSpPr/>
          <p:nvPr/>
        </p:nvSpPr>
        <p:spPr>
          <a:xfrm>
            <a:off x="292608" y="2560320"/>
            <a:ext cx="41148" cy="438912"/>
          </a:xfrm>
          <a:prstGeom prst="rect">
            <a:avLst/>
          </a:prstGeom>
          <a:solidFill>
            <a:srgbClr val="00A99D"/>
          </a:solidFill>
          <a:ln w="12700">
            <a:solidFill>
              <a:srgbClr val="00A99D"/>
            </a:solidFill>
            <a:prstDash val="solid"/>
          </a:ln>
        </p:spPr>
        <p:txBody>
          <a:bodyPr tIns="18288" bIns="18288"/>
          <a:lstStyle/>
          <a:p>
            <a:endParaRPr dirty="0"/>
          </a:p>
        </p:txBody>
      </p:sp>
      <p:sp>
        <p:nvSpPr>
          <p:cNvPr id="55" name="Text 53"/>
          <p:cNvSpPr/>
          <p:nvPr/>
        </p:nvSpPr>
        <p:spPr>
          <a:xfrm>
            <a:off x="356616" y="2587752"/>
            <a:ext cx="3657600" cy="182880"/>
          </a:xfrm>
          <a:prstGeom prst="rect">
            <a:avLst/>
          </a:prstGeom>
          <a:noFill/>
          <a:ln/>
        </p:spPr>
        <p:txBody>
          <a:bodyPr wrap="square" lIns="0" tIns="0" rIns="0" bIns="0" rtlCol="0" anchor="ctr"/>
          <a:lstStyle/>
          <a:p>
            <a:pPr marL="0" indent="0">
              <a:buNone/>
            </a:pPr>
            <a:endParaRPr lang="en-US" sz="800" dirty="0"/>
          </a:p>
        </p:txBody>
      </p:sp>
      <p:sp>
        <p:nvSpPr>
          <p:cNvPr id="57" name="Shape 55"/>
          <p:cNvSpPr/>
          <p:nvPr/>
        </p:nvSpPr>
        <p:spPr>
          <a:xfrm>
            <a:off x="333756" y="3067535"/>
            <a:ext cx="3911554" cy="438912"/>
          </a:xfrm>
          <a:prstGeom prst="rect">
            <a:avLst/>
          </a:prstGeom>
          <a:solidFill>
            <a:srgbClr val="FFFFFF"/>
          </a:solidFill>
          <a:ln w="12700">
            <a:solidFill>
              <a:srgbClr val="C8E8E4"/>
            </a:solidFill>
            <a:prstDash val="solid"/>
          </a:ln>
        </p:spPr>
        <p:txBody>
          <a:bodyPr tIns="18288" bIns="18288"/>
          <a:lstStyle/>
          <a:p>
            <a:endParaRPr dirty="0"/>
          </a:p>
        </p:txBody>
      </p:sp>
      <p:sp>
        <p:nvSpPr>
          <p:cNvPr id="58" name="Shape 56"/>
          <p:cNvSpPr/>
          <p:nvPr/>
        </p:nvSpPr>
        <p:spPr>
          <a:xfrm>
            <a:off x="292608" y="3072384"/>
            <a:ext cx="41148" cy="438912"/>
          </a:xfrm>
          <a:prstGeom prst="rect">
            <a:avLst/>
          </a:prstGeom>
          <a:solidFill>
            <a:srgbClr val="CC0066"/>
          </a:solidFill>
          <a:ln w="12700">
            <a:solidFill>
              <a:srgbClr val="CC0066"/>
            </a:solidFill>
            <a:prstDash val="solid"/>
          </a:ln>
        </p:spPr>
        <p:txBody>
          <a:bodyPr tIns="18288" bIns="18288"/>
          <a:lstStyle/>
          <a:p>
            <a:endParaRPr dirty="0"/>
          </a:p>
        </p:txBody>
      </p:sp>
      <p:sp>
        <p:nvSpPr>
          <p:cNvPr id="61" name="Shape 59"/>
          <p:cNvSpPr/>
          <p:nvPr/>
        </p:nvSpPr>
        <p:spPr>
          <a:xfrm>
            <a:off x="292608" y="3584448"/>
            <a:ext cx="3931920" cy="438912"/>
          </a:xfrm>
          <a:prstGeom prst="rect">
            <a:avLst/>
          </a:prstGeom>
          <a:solidFill>
            <a:srgbClr val="EDF9F8"/>
          </a:solidFill>
          <a:ln w="12700">
            <a:solidFill>
              <a:srgbClr val="C8E8E4"/>
            </a:solidFill>
            <a:prstDash val="solid"/>
          </a:ln>
        </p:spPr>
        <p:txBody>
          <a:bodyPr tIns="18288" bIns="18288"/>
          <a:lstStyle/>
          <a:p>
            <a:endParaRPr dirty="0"/>
          </a:p>
        </p:txBody>
      </p:sp>
      <p:sp>
        <p:nvSpPr>
          <p:cNvPr id="62" name="Shape 60"/>
          <p:cNvSpPr/>
          <p:nvPr/>
        </p:nvSpPr>
        <p:spPr>
          <a:xfrm>
            <a:off x="292608" y="3584448"/>
            <a:ext cx="41148" cy="438912"/>
          </a:xfrm>
          <a:prstGeom prst="rect">
            <a:avLst/>
          </a:prstGeom>
          <a:solidFill>
            <a:srgbClr val="00A99D"/>
          </a:solidFill>
          <a:ln w="12700">
            <a:solidFill>
              <a:srgbClr val="00A99D"/>
            </a:solidFill>
            <a:prstDash val="solid"/>
          </a:ln>
        </p:spPr>
        <p:txBody>
          <a:bodyPr tIns="18288" bIns="18288"/>
          <a:lstStyle/>
          <a:p>
            <a:endParaRPr dirty="0"/>
          </a:p>
        </p:txBody>
      </p:sp>
      <p:sp>
        <p:nvSpPr>
          <p:cNvPr id="63" name="Text 61"/>
          <p:cNvSpPr/>
          <p:nvPr/>
        </p:nvSpPr>
        <p:spPr>
          <a:xfrm>
            <a:off x="365760" y="3029435"/>
            <a:ext cx="3657600" cy="182880"/>
          </a:xfrm>
          <a:prstGeom prst="rect">
            <a:avLst/>
          </a:prstGeom>
          <a:noFill/>
          <a:ln/>
        </p:spPr>
        <p:txBody>
          <a:bodyPr wrap="square" lIns="0" tIns="0" rIns="0" bIns="0" rtlCol="0" anchor="ctr"/>
          <a:lstStyle/>
          <a:p>
            <a:pPr marL="0" indent="0">
              <a:buNone/>
            </a:pPr>
            <a:r>
              <a:rPr lang="en-US" sz="800" b="1" dirty="0">
                <a:solidFill>
                  <a:srgbClr val="2D1B2E"/>
                </a:solidFill>
                <a:latin typeface="Calibri" pitchFamily="34" charset="0"/>
                <a:ea typeface="Calibri" pitchFamily="34" charset="-122"/>
                <a:cs typeface="Calibri" pitchFamily="34" charset="-120"/>
              </a:rPr>
              <a:t>  </a:t>
            </a:r>
          </a:p>
          <a:p>
            <a:pPr marL="0" indent="0">
              <a:buNone/>
            </a:pPr>
            <a:r>
              <a:rPr lang="en-US" sz="800" b="1" dirty="0">
                <a:solidFill>
                  <a:srgbClr val="2D1B2E"/>
                </a:solidFill>
                <a:latin typeface="Calibri" pitchFamily="34" charset="0"/>
                <a:ea typeface="Calibri" pitchFamily="34" charset="-122"/>
                <a:cs typeface="Calibri" pitchFamily="34" charset="-120"/>
              </a:rPr>
              <a:t> </a:t>
            </a:r>
            <a:r>
              <a:rPr lang="en-US" sz="800" b="1" dirty="0">
                <a:solidFill>
                  <a:srgbClr val="2D1B2E"/>
                </a:solidFill>
                <a:latin typeface="Calibri" pitchFamily="34" charset="0"/>
                <a:cs typeface="Calibri" pitchFamily="34" charset="-120"/>
              </a:rPr>
              <a:t>DISPERSIONS</a:t>
            </a:r>
          </a:p>
        </p:txBody>
      </p:sp>
      <p:sp>
        <p:nvSpPr>
          <p:cNvPr id="64" name="Text 62"/>
          <p:cNvSpPr/>
          <p:nvPr/>
        </p:nvSpPr>
        <p:spPr>
          <a:xfrm>
            <a:off x="365760" y="3183855"/>
            <a:ext cx="3657600" cy="373161"/>
          </a:xfrm>
          <a:prstGeom prst="rect">
            <a:avLst/>
          </a:prstGeom>
          <a:noFill/>
          <a:ln/>
        </p:spPr>
        <p:txBody>
          <a:bodyPr wrap="square" lIns="0" tIns="0" rIns="0" bIns="0" rtlCol="0" anchor="ctr"/>
          <a:lstStyle/>
          <a:p>
            <a:pPr marL="0" indent="0">
              <a:lnSpc>
                <a:spcPct val="110000"/>
              </a:lnSpc>
              <a:buNone/>
            </a:pPr>
            <a:r>
              <a:rPr lang="en-US" sz="780" dirty="0">
                <a:solidFill>
                  <a:srgbClr val="4A3550"/>
                </a:solidFill>
                <a:latin typeface="Calibri" pitchFamily="34" charset="0"/>
                <a:ea typeface="Calibri" pitchFamily="34" charset="-122"/>
                <a:cs typeface="Calibri" pitchFamily="34" charset="-120"/>
              </a:rPr>
              <a:t>Water-based/ Universal dispersions</a:t>
            </a:r>
            <a:endParaRPr lang="en-US" sz="750" dirty="0"/>
          </a:p>
          <a:p>
            <a:pPr>
              <a:lnSpc>
                <a:spcPct val="110000"/>
              </a:lnSpc>
            </a:pPr>
            <a:r>
              <a:rPr lang="en-US" sz="780" dirty="0">
                <a:solidFill>
                  <a:srgbClr val="4A3550"/>
                </a:solidFill>
                <a:latin typeface="Calibri" pitchFamily="34" charset="0"/>
                <a:ea typeface="Calibri" pitchFamily="34" charset="-122"/>
                <a:cs typeface="Calibri" pitchFamily="34" charset="-120"/>
              </a:rPr>
              <a:t>SunCoat® · SunPrint® . </a:t>
            </a:r>
            <a:r>
              <a:rPr lang="en-US" sz="700" dirty="0" err="1">
                <a:solidFill>
                  <a:srgbClr val="4A3550"/>
                </a:solidFill>
                <a:latin typeface="Calibri" pitchFamily="34" charset="0"/>
                <a:ea typeface="Calibri" pitchFamily="34" charset="-122"/>
                <a:cs typeface="Calibri" pitchFamily="34" charset="-120"/>
              </a:rPr>
              <a:t>SunPulp</a:t>
            </a:r>
            <a:r>
              <a:rPr lang="en-US" sz="700" dirty="0">
                <a:solidFill>
                  <a:srgbClr val="4A3550"/>
                </a:solidFill>
                <a:latin typeface="Calibri" pitchFamily="34" charset="0"/>
                <a:ea typeface="Calibri" pitchFamily="34" charset="-122"/>
                <a:cs typeface="Calibri" pitchFamily="34" charset="-120"/>
              </a:rPr>
              <a:t>®.  </a:t>
            </a:r>
            <a:r>
              <a:rPr lang="en-US" sz="700" dirty="0" err="1">
                <a:solidFill>
                  <a:srgbClr val="4A3550"/>
                </a:solidFill>
                <a:latin typeface="Calibri" pitchFamily="34" charset="0"/>
                <a:ea typeface="Calibri" pitchFamily="34" charset="-122"/>
                <a:cs typeface="Calibri" pitchFamily="34" charset="-120"/>
              </a:rPr>
              <a:t>SunAqua</a:t>
            </a:r>
            <a:r>
              <a:rPr lang="en-US" sz="700" dirty="0">
                <a:solidFill>
                  <a:srgbClr val="4A3550"/>
                </a:solidFill>
                <a:latin typeface="Calibri" pitchFamily="34" charset="0"/>
                <a:ea typeface="Calibri" pitchFamily="34" charset="-122"/>
                <a:cs typeface="Calibri" pitchFamily="34" charset="-120"/>
              </a:rPr>
              <a:t>® </a:t>
            </a:r>
            <a:r>
              <a:rPr lang="en-US" sz="700" dirty="0" err="1">
                <a:solidFill>
                  <a:srgbClr val="4A3550"/>
                </a:solidFill>
                <a:latin typeface="Calibri" pitchFamily="34" charset="0"/>
                <a:ea typeface="Calibri" pitchFamily="34" charset="-122"/>
                <a:cs typeface="Calibri" pitchFamily="34" charset="-120"/>
              </a:rPr>
              <a:t>SunCos</a:t>
            </a:r>
            <a:r>
              <a:rPr lang="en-US" sz="700" dirty="0">
                <a:solidFill>
                  <a:srgbClr val="4A3550"/>
                </a:solidFill>
                <a:latin typeface="Calibri" pitchFamily="34" charset="0"/>
                <a:ea typeface="Calibri" pitchFamily="34" charset="-122"/>
                <a:cs typeface="Calibri" pitchFamily="34" charset="-120"/>
              </a:rPr>
              <a:t>® </a:t>
            </a:r>
            <a:endParaRPr lang="en-US" sz="750" dirty="0"/>
          </a:p>
        </p:txBody>
      </p:sp>
      <p:sp>
        <p:nvSpPr>
          <p:cNvPr id="65" name="Shape 63"/>
          <p:cNvSpPr/>
          <p:nvPr/>
        </p:nvSpPr>
        <p:spPr>
          <a:xfrm>
            <a:off x="337081" y="3584448"/>
            <a:ext cx="3902833" cy="438912"/>
          </a:xfrm>
          <a:prstGeom prst="rect">
            <a:avLst/>
          </a:prstGeom>
          <a:solidFill>
            <a:srgbClr val="FFFFFF"/>
          </a:solidFill>
          <a:ln w="12700">
            <a:solidFill>
              <a:srgbClr val="C8E8E4"/>
            </a:solidFill>
            <a:prstDash val="solid"/>
          </a:ln>
        </p:spPr>
        <p:txBody>
          <a:bodyPr tIns="18288" bIns="18288"/>
          <a:lstStyle/>
          <a:p>
            <a:endParaRPr dirty="0"/>
          </a:p>
        </p:txBody>
      </p:sp>
      <p:sp>
        <p:nvSpPr>
          <p:cNvPr id="66" name="Shape 64"/>
          <p:cNvSpPr/>
          <p:nvPr/>
        </p:nvSpPr>
        <p:spPr>
          <a:xfrm>
            <a:off x="292608" y="4096512"/>
            <a:ext cx="41148" cy="438912"/>
          </a:xfrm>
          <a:prstGeom prst="rect">
            <a:avLst/>
          </a:prstGeom>
          <a:solidFill>
            <a:srgbClr val="CC0066"/>
          </a:solidFill>
          <a:ln w="12700">
            <a:solidFill>
              <a:srgbClr val="CC0066"/>
            </a:solidFill>
            <a:prstDash val="solid"/>
          </a:ln>
        </p:spPr>
        <p:txBody>
          <a:bodyPr tIns="18288" bIns="18288"/>
          <a:lstStyle/>
          <a:p>
            <a:endParaRPr dirty="0"/>
          </a:p>
        </p:txBody>
      </p:sp>
      <p:sp>
        <p:nvSpPr>
          <p:cNvPr id="67" name="Text 65"/>
          <p:cNvSpPr/>
          <p:nvPr/>
        </p:nvSpPr>
        <p:spPr>
          <a:xfrm>
            <a:off x="356616" y="3584448"/>
            <a:ext cx="3657600" cy="182880"/>
          </a:xfrm>
          <a:prstGeom prst="rect">
            <a:avLst/>
          </a:prstGeom>
          <a:noFill/>
          <a:ln/>
        </p:spPr>
        <p:txBody>
          <a:bodyPr wrap="square" lIns="0" tIns="0" rIns="0" bIns="0" rtlCol="0" anchor="ctr"/>
          <a:lstStyle/>
          <a:p>
            <a:pPr marL="0" indent="0">
              <a:buNone/>
            </a:pPr>
            <a:r>
              <a:rPr lang="en-US" sz="800" b="1" dirty="0">
                <a:solidFill>
                  <a:srgbClr val="2D1B2E"/>
                </a:solidFill>
                <a:latin typeface="Calibri" pitchFamily="34" charset="0"/>
                <a:ea typeface="Calibri" pitchFamily="34" charset="-122"/>
                <a:cs typeface="Calibri" pitchFamily="34" charset="-120"/>
              </a:rPr>
              <a:t>DYES &amp; COLOURS</a:t>
            </a:r>
            <a:endParaRPr lang="en-US" sz="800" dirty="0"/>
          </a:p>
        </p:txBody>
      </p:sp>
      <p:sp>
        <p:nvSpPr>
          <p:cNvPr id="68" name="Text 66"/>
          <p:cNvSpPr/>
          <p:nvPr/>
        </p:nvSpPr>
        <p:spPr>
          <a:xfrm>
            <a:off x="356616" y="3767605"/>
            <a:ext cx="3657600" cy="201168"/>
          </a:xfrm>
          <a:prstGeom prst="rect">
            <a:avLst/>
          </a:prstGeom>
          <a:noFill/>
          <a:ln/>
        </p:spPr>
        <p:txBody>
          <a:bodyPr wrap="square" lIns="0" tIns="0" rIns="0" bIns="0" rtlCol="0" anchor="ctr"/>
          <a:lstStyle/>
          <a:p>
            <a:pPr marL="0" indent="0">
              <a:lnSpc>
                <a:spcPct val="110000"/>
              </a:lnSpc>
              <a:buNone/>
            </a:pPr>
            <a:r>
              <a:rPr lang="en-US" sz="780" dirty="0">
                <a:solidFill>
                  <a:srgbClr val="4A3550"/>
                </a:solidFill>
                <a:latin typeface="Calibri" pitchFamily="34" charset="0"/>
                <a:ea typeface="Calibri" pitchFamily="34" charset="-122"/>
                <a:cs typeface="Calibri" pitchFamily="34" charset="-120"/>
              </a:rPr>
              <a:t>Reactive · Direct · Acid · Vat</a:t>
            </a:r>
            <a:endParaRPr lang="en-US" sz="750" dirty="0"/>
          </a:p>
          <a:p>
            <a:pPr marL="0" indent="0">
              <a:lnSpc>
                <a:spcPct val="110000"/>
              </a:lnSpc>
              <a:buNone/>
            </a:pPr>
            <a:r>
              <a:rPr lang="en-US" sz="780" dirty="0">
                <a:solidFill>
                  <a:srgbClr val="4A3550"/>
                </a:solidFill>
                <a:latin typeface="Calibri" pitchFamily="34" charset="0"/>
                <a:ea typeface="Calibri" pitchFamily="34" charset="-122"/>
                <a:cs typeface="Calibri" pitchFamily="34" charset="-120"/>
              </a:rPr>
              <a:t>Basic · Food · Lake Colors</a:t>
            </a:r>
            <a:endParaRPr lang="en-US" sz="750" dirty="0"/>
          </a:p>
        </p:txBody>
      </p:sp>
      <p:sp>
        <p:nvSpPr>
          <p:cNvPr id="71" name="Shape 69"/>
          <p:cNvSpPr/>
          <p:nvPr/>
        </p:nvSpPr>
        <p:spPr>
          <a:xfrm>
            <a:off x="4681728" y="1664208"/>
            <a:ext cx="50292" cy="3200400"/>
          </a:xfrm>
          <a:prstGeom prst="rect">
            <a:avLst/>
          </a:prstGeom>
          <a:solidFill>
            <a:srgbClr val="CC0066"/>
          </a:solidFill>
          <a:ln w="12700">
            <a:solidFill>
              <a:srgbClr val="CC0066"/>
            </a:solidFill>
            <a:prstDash val="solid"/>
          </a:ln>
        </p:spPr>
        <p:txBody>
          <a:bodyPr tIns="18288" bIns="18288"/>
          <a:lstStyle/>
          <a:p>
            <a:endParaRPr dirty="0"/>
          </a:p>
        </p:txBody>
      </p:sp>
      <p:sp>
        <p:nvSpPr>
          <p:cNvPr id="72" name="Text 70"/>
          <p:cNvSpPr/>
          <p:nvPr/>
        </p:nvSpPr>
        <p:spPr>
          <a:xfrm>
            <a:off x="4837176" y="1728216"/>
            <a:ext cx="3931920" cy="237744"/>
          </a:xfrm>
          <a:prstGeom prst="rect">
            <a:avLst/>
          </a:prstGeom>
          <a:noFill/>
          <a:ln/>
        </p:spPr>
        <p:txBody>
          <a:bodyPr wrap="square" lIns="0" tIns="0" rIns="0" bIns="0" rtlCol="0" anchor="ctr"/>
          <a:lstStyle/>
          <a:p>
            <a:pPr marL="0" indent="0">
              <a:buNone/>
            </a:pPr>
            <a:r>
              <a:rPr lang="en-US" sz="850" b="1" kern="0" spc="80" dirty="0">
                <a:solidFill>
                  <a:srgbClr val="CC0066"/>
                </a:solidFill>
                <a:latin typeface="Calibri" pitchFamily="34" charset="0"/>
                <a:ea typeface="Calibri" pitchFamily="34" charset="-122"/>
                <a:cs typeface="Calibri" pitchFamily="34" charset="-120"/>
              </a:rPr>
              <a:t>GLOBAL REACH</a:t>
            </a:r>
            <a:endParaRPr lang="en-US" sz="850" dirty="0"/>
          </a:p>
        </p:txBody>
      </p:sp>
      <p:sp>
        <p:nvSpPr>
          <p:cNvPr id="73" name="Shape 71"/>
          <p:cNvSpPr/>
          <p:nvPr/>
        </p:nvSpPr>
        <p:spPr>
          <a:xfrm>
            <a:off x="4809744" y="2048256"/>
            <a:ext cx="3931920" cy="420624"/>
          </a:xfrm>
          <a:prstGeom prst="rect">
            <a:avLst/>
          </a:prstGeom>
          <a:solidFill>
            <a:srgbClr val="FFFFFF"/>
          </a:solidFill>
          <a:ln w="12700">
            <a:solidFill>
              <a:srgbClr val="EECCE8"/>
            </a:solidFill>
            <a:prstDash val="solid"/>
          </a:ln>
        </p:spPr>
        <p:txBody>
          <a:bodyPr tIns="18288" bIns="18288"/>
          <a:lstStyle/>
          <a:p>
            <a:endParaRPr dirty="0"/>
          </a:p>
        </p:txBody>
      </p:sp>
      <p:sp>
        <p:nvSpPr>
          <p:cNvPr id="74" name="Shape 72"/>
          <p:cNvSpPr/>
          <p:nvPr/>
        </p:nvSpPr>
        <p:spPr>
          <a:xfrm>
            <a:off x="4809744" y="2048256"/>
            <a:ext cx="41148" cy="420624"/>
          </a:xfrm>
          <a:prstGeom prst="rect">
            <a:avLst/>
          </a:prstGeom>
          <a:solidFill>
            <a:srgbClr val="CC0066"/>
          </a:solidFill>
          <a:ln w="12700">
            <a:solidFill>
              <a:srgbClr val="CC0066"/>
            </a:solidFill>
            <a:prstDash val="solid"/>
          </a:ln>
        </p:spPr>
        <p:txBody>
          <a:bodyPr tIns="18288" bIns="18288"/>
          <a:lstStyle/>
          <a:p>
            <a:endParaRPr dirty="0"/>
          </a:p>
        </p:txBody>
      </p:sp>
      <p:sp>
        <p:nvSpPr>
          <p:cNvPr id="75" name="Text 73"/>
          <p:cNvSpPr/>
          <p:nvPr/>
        </p:nvSpPr>
        <p:spPr>
          <a:xfrm>
            <a:off x="4882896" y="2075688"/>
            <a:ext cx="3657600" cy="182880"/>
          </a:xfrm>
          <a:prstGeom prst="rect">
            <a:avLst/>
          </a:prstGeom>
          <a:noFill/>
          <a:ln/>
        </p:spPr>
        <p:txBody>
          <a:bodyPr wrap="square" lIns="0" tIns="0" rIns="0" bIns="0" rtlCol="0" anchor="ctr"/>
          <a:lstStyle/>
          <a:p>
            <a:pPr marL="0" indent="0">
              <a:buNone/>
            </a:pPr>
            <a:r>
              <a:rPr lang="en-US" sz="850" b="1" dirty="0">
                <a:solidFill>
                  <a:srgbClr val="2D1B2E"/>
                </a:solidFill>
                <a:latin typeface="Calibri" pitchFamily="34" charset="0"/>
                <a:ea typeface="Calibri" pitchFamily="34" charset="-122"/>
                <a:cs typeface="Calibri" pitchFamily="34" charset="-120"/>
              </a:rPr>
              <a:t>Asia Pacific</a:t>
            </a:r>
            <a:endParaRPr lang="en-US" sz="850" dirty="0"/>
          </a:p>
        </p:txBody>
      </p:sp>
      <p:sp>
        <p:nvSpPr>
          <p:cNvPr id="76" name="Text 74"/>
          <p:cNvSpPr/>
          <p:nvPr/>
        </p:nvSpPr>
        <p:spPr>
          <a:xfrm>
            <a:off x="4882896" y="2276856"/>
            <a:ext cx="3657600" cy="164592"/>
          </a:xfrm>
          <a:prstGeom prst="rect">
            <a:avLst/>
          </a:prstGeom>
          <a:noFill/>
          <a:ln/>
        </p:spPr>
        <p:txBody>
          <a:bodyPr wrap="square" lIns="0" tIns="0" rIns="0" bIns="0" rtlCol="0" anchor="ctr"/>
          <a:lstStyle/>
          <a:p>
            <a:pPr marL="0" indent="0">
              <a:buNone/>
            </a:pPr>
            <a:r>
              <a:rPr lang="en-US" sz="780" dirty="0">
                <a:solidFill>
                  <a:srgbClr val="6B5B72"/>
                </a:solidFill>
                <a:latin typeface="Calibri" pitchFamily="34" charset="0"/>
                <a:ea typeface="Calibri" pitchFamily="34" charset="-122"/>
                <a:cs typeface="Calibri" pitchFamily="34" charset="-120"/>
              </a:rPr>
              <a:t>India, SE Asia, China, Japan, Korea</a:t>
            </a:r>
            <a:endParaRPr lang="en-US" sz="750" dirty="0"/>
          </a:p>
        </p:txBody>
      </p:sp>
      <p:sp>
        <p:nvSpPr>
          <p:cNvPr id="77" name="Shape 75"/>
          <p:cNvSpPr/>
          <p:nvPr/>
        </p:nvSpPr>
        <p:spPr>
          <a:xfrm>
            <a:off x="4809744" y="2542032"/>
            <a:ext cx="3931920" cy="420624"/>
          </a:xfrm>
          <a:prstGeom prst="rect">
            <a:avLst/>
          </a:prstGeom>
          <a:solidFill>
            <a:srgbClr val="FDF0F7"/>
          </a:solidFill>
          <a:ln w="12700">
            <a:solidFill>
              <a:srgbClr val="EECCE8"/>
            </a:solidFill>
            <a:prstDash val="solid"/>
          </a:ln>
        </p:spPr>
        <p:txBody>
          <a:bodyPr tIns="18288" bIns="18288"/>
          <a:lstStyle/>
          <a:p>
            <a:endParaRPr dirty="0"/>
          </a:p>
        </p:txBody>
      </p:sp>
      <p:sp>
        <p:nvSpPr>
          <p:cNvPr id="78" name="Shape 76"/>
          <p:cNvSpPr/>
          <p:nvPr/>
        </p:nvSpPr>
        <p:spPr>
          <a:xfrm>
            <a:off x="4809744" y="2542032"/>
            <a:ext cx="41148" cy="420624"/>
          </a:xfrm>
          <a:prstGeom prst="rect">
            <a:avLst/>
          </a:prstGeom>
          <a:solidFill>
            <a:srgbClr val="00A99D"/>
          </a:solidFill>
          <a:ln w="12700">
            <a:solidFill>
              <a:srgbClr val="00A99D"/>
            </a:solidFill>
            <a:prstDash val="solid"/>
          </a:ln>
        </p:spPr>
        <p:txBody>
          <a:bodyPr tIns="18288" bIns="18288"/>
          <a:lstStyle/>
          <a:p>
            <a:endParaRPr dirty="0"/>
          </a:p>
        </p:txBody>
      </p:sp>
      <p:sp>
        <p:nvSpPr>
          <p:cNvPr id="79" name="Text 77"/>
          <p:cNvSpPr/>
          <p:nvPr/>
        </p:nvSpPr>
        <p:spPr>
          <a:xfrm>
            <a:off x="4882896" y="2569464"/>
            <a:ext cx="3657600" cy="182880"/>
          </a:xfrm>
          <a:prstGeom prst="rect">
            <a:avLst/>
          </a:prstGeom>
          <a:noFill/>
          <a:ln/>
        </p:spPr>
        <p:txBody>
          <a:bodyPr wrap="square" lIns="0" tIns="0" rIns="0" bIns="0" rtlCol="0" anchor="ctr"/>
          <a:lstStyle/>
          <a:p>
            <a:pPr marL="0" indent="0">
              <a:buNone/>
            </a:pPr>
            <a:r>
              <a:rPr lang="en-US" sz="850" b="1" dirty="0">
                <a:solidFill>
                  <a:srgbClr val="2D1B2E"/>
                </a:solidFill>
                <a:latin typeface="Calibri" pitchFamily="34" charset="0"/>
                <a:ea typeface="Calibri" pitchFamily="34" charset="-122"/>
                <a:cs typeface="Calibri" pitchFamily="34" charset="-120"/>
              </a:rPr>
              <a:t>Europe</a:t>
            </a:r>
            <a:endParaRPr lang="en-US" sz="850" dirty="0"/>
          </a:p>
        </p:txBody>
      </p:sp>
      <p:sp>
        <p:nvSpPr>
          <p:cNvPr id="80" name="Text 78"/>
          <p:cNvSpPr/>
          <p:nvPr/>
        </p:nvSpPr>
        <p:spPr>
          <a:xfrm>
            <a:off x="4882896" y="2770632"/>
            <a:ext cx="3657600" cy="164592"/>
          </a:xfrm>
          <a:prstGeom prst="rect">
            <a:avLst/>
          </a:prstGeom>
          <a:noFill/>
          <a:ln/>
        </p:spPr>
        <p:txBody>
          <a:bodyPr wrap="square" lIns="0" tIns="0" rIns="0" bIns="0" rtlCol="0" anchor="ctr"/>
          <a:lstStyle/>
          <a:p>
            <a:pPr marL="0" indent="0">
              <a:buNone/>
            </a:pPr>
            <a:r>
              <a:rPr lang="en-US" sz="780" dirty="0">
                <a:solidFill>
                  <a:srgbClr val="6B5B72"/>
                </a:solidFill>
                <a:latin typeface="Calibri" pitchFamily="34" charset="0"/>
                <a:ea typeface="Calibri" pitchFamily="34" charset="-122"/>
                <a:cs typeface="Calibri" pitchFamily="34" charset="-120"/>
              </a:rPr>
              <a:t>Germany, Netherlands, UK, Turkey, Italy</a:t>
            </a:r>
            <a:endParaRPr lang="en-US" sz="750" dirty="0"/>
          </a:p>
        </p:txBody>
      </p:sp>
      <p:sp>
        <p:nvSpPr>
          <p:cNvPr id="81" name="Shape 79"/>
          <p:cNvSpPr/>
          <p:nvPr/>
        </p:nvSpPr>
        <p:spPr>
          <a:xfrm>
            <a:off x="4809744" y="3035808"/>
            <a:ext cx="3931920" cy="420624"/>
          </a:xfrm>
          <a:prstGeom prst="rect">
            <a:avLst/>
          </a:prstGeom>
          <a:solidFill>
            <a:srgbClr val="FFFFFF"/>
          </a:solidFill>
          <a:ln w="12700">
            <a:solidFill>
              <a:srgbClr val="EECCE8"/>
            </a:solidFill>
            <a:prstDash val="solid"/>
          </a:ln>
        </p:spPr>
        <p:txBody>
          <a:bodyPr tIns="18288" bIns="18288"/>
          <a:lstStyle/>
          <a:p>
            <a:endParaRPr dirty="0"/>
          </a:p>
        </p:txBody>
      </p:sp>
      <p:sp>
        <p:nvSpPr>
          <p:cNvPr id="82" name="Shape 80"/>
          <p:cNvSpPr/>
          <p:nvPr/>
        </p:nvSpPr>
        <p:spPr>
          <a:xfrm>
            <a:off x="4809744" y="3035808"/>
            <a:ext cx="41148" cy="420624"/>
          </a:xfrm>
          <a:prstGeom prst="rect">
            <a:avLst/>
          </a:prstGeom>
          <a:solidFill>
            <a:srgbClr val="CC0066"/>
          </a:solidFill>
          <a:ln w="12700">
            <a:solidFill>
              <a:srgbClr val="CC0066"/>
            </a:solidFill>
            <a:prstDash val="solid"/>
          </a:ln>
        </p:spPr>
        <p:txBody>
          <a:bodyPr tIns="18288" bIns="18288"/>
          <a:lstStyle/>
          <a:p>
            <a:endParaRPr dirty="0"/>
          </a:p>
        </p:txBody>
      </p:sp>
      <p:sp>
        <p:nvSpPr>
          <p:cNvPr id="83" name="Text 81"/>
          <p:cNvSpPr/>
          <p:nvPr/>
        </p:nvSpPr>
        <p:spPr>
          <a:xfrm>
            <a:off x="4882896" y="3063240"/>
            <a:ext cx="3657600" cy="182880"/>
          </a:xfrm>
          <a:prstGeom prst="rect">
            <a:avLst/>
          </a:prstGeom>
          <a:noFill/>
          <a:ln/>
        </p:spPr>
        <p:txBody>
          <a:bodyPr wrap="square" lIns="0" tIns="0" rIns="0" bIns="0" rtlCol="0" anchor="ctr"/>
          <a:lstStyle/>
          <a:p>
            <a:pPr marL="0" indent="0">
              <a:buNone/>
            </a:pPr>
            <a:r>
              <a:rPr lang="en-US" sz="850" b="1" dirty="0">
                <a:solidFill>
                  <a:srgbClr val="2D1B2E"/>
                </a:solidFill>
                <a:latin typeface="Calibri" pitchFamily="34" charset="0"/>
                <a:ea typeface="Calibri" pitchFamily="34" charset="-122"/>
                <a:cs typeface="Calibri" pitchFamily="34" charset="-120"/>
              </a:rPr>
              <a:t>Americas</a:t>
            </a:r>
            <a:endParaRPr lang="en-US" sz="850" dirty="0"/>
          </a:p>
        </p:txBody>
      </p:sp>
      <p:sp>
        <p:nvSpPr>
          <p:cNvPr id="84" name="Text 82"/>
          <p:cNvSpPr/>
          <p:nvPr/>
        </p:nvSpPr>
        <p:spPr>
          <a:xfrm>
            <a:off x="4882896" y="3264408"/>
            <a:ext cx="3657600" cy="164592"/>
          </a:xfrm>
          <a:prstGeom prst="rect">
            <a:avLst/>
          </a:prstGeom>
          <a:noFill/>
          <a:ln/>
        </p:spPr>
        <p:txBody>
          <a:bodyPr wrap="square" lIns="0" tIns="0" rIns="0" bIns="0" rtlCol="0" anchor="ctr"/>
          <a:lstStyle/>
          <a:p>
            <a:pPr marL="0" indent="0">
              <a:buNone/>
            </a:pPr>
            <a:r>
              <a:rPr lang="en-US" sz="780" dirty="0">
                <a:solidFill>
                  <a:srgbClr val="6B5B72"/>
                </a:solidFill>
                <a:latin typeface="Calibri" pitchFamily="34" charset="0"/>
                <a:ea typeface="Calibri" pitchFamily="34" charset="-122"/>
                <a:cs typeface="Calibri" pitchFamily="34" charset="-120"/>
              </a:rPr>
              <a:t>USA, Mexico, Brazil, Colombia, Argentina</a:t>
            </a:r>
            <a:endParaRPr lang="en-US" sz="750" dirty="0"/>
          </a:p>
        </p:txBody>
      </p:sp>
      <p:sp>
        <p:nvSpPr>
          <p:cNvPr id="85" name="Shape 83"/>
          <p:cNvSpPr/>
          <p:nvPr/>
        </p:nvSpPr>
        <p:spPr>
          <a:xfrm>
            <a:off x="4809744" y="3529584"/>
            <a:ext cx="3931920" cy="420624"/>
          </a:xfrm>
          <a:prstGeom prst="rect">
            <a:avLst/>
          </a:prstGeom>
          <a:solidFill>
            <a:srgbClr val="FDF0F7"/>
          </a:solidFill>
          <a:ln w="12700">
            <a:solidFill>
              <a:srgbClr val="EECCE8"/>
            </a:solidFill>
            <a:prstDash val="solid"/>
          </a:ln>
        </p:spPr>
        <p:txBody>
          <a:bodyPr tIns="18288" bIns="18288"/>
          <a:lstStyle/>
          <a:p>
            <a:endParaRPr dirty="0"/>
          </a:p>
        </p:txBody>
      </p:sp>
      <p:sp>
        <p:nvSpPr>
          <p:cNvPr id="86" name="Shape 84"/>
          <p:cNvSpPr/>
          <p:nvPr/>
        </p:nvSpPr>
        <p:spPr>
          <a:xfrm>
            <a:off x="4809744" y="3529584"/>
            <a:ext cx="41148" cy="420624"/>
          </a:xfrm>
          <a:prstGeom prst="rect">
            <a:avLst/>
          </a:prstGeom>
          <a:solidFill>
            <a:srgbClr val="00A99D"/>
          </a:solidFill>
          <a:ln w="12700">
            <a:solidFill>
              <a:srgbClr val="00A99D"/>
            </a:solidFill>
            <a:prstDash val="solid"/>
          </a:ln>
        </p:spPr>
        <p:txBody>
          <a:bodyPr tIns="18288" bIns="18288"/>
          <a:lstStyle/>
          <a:p>
            <a:endParaRPr dirty="0"/>
          </a:p>
        </p:txBody>
      </p:sp>
      <p:sp>
        <p:nvSpPr>
          <p:cNvPr id="87" name="Text 85"/>
          <p:cNvSpPr/>
          <p:nvPr/>
        </p:nvSpPr>
        <p:spPr>
          <a:xfrm>
            <a:off x="4882896" y="3557016"/>
            <a:ext cx="3657600" cy="182880"/>
          </a:xfrm>
          <a:prstGeom prst="rect">
            <a:avLst/>
          </a:prstGeom>
          <a:noFill/>
          <a:ln/>
        </p:spPr>
        <p:txBody>
          <a:bodyPr wrap="square" lIns="0" tIns="0" rIns="0" bIns="0" rtlCol="0" anchor="ctr"/>
          <a:lstStyle/>
          <a:p>
            <a:pPr marL="0" indent="0">
              <a:buNone/>
            </a:pPr>
            <a:r>
              <a:rPr lang="en-US" sz="850" b="1" dirty="0">
                <a:solidFill>
                  <a:srgbClr val="2D1B2E"/>
                </a:solidFill>
                <a:latin typeface="Calibri" pitchFamily="34" charset="0"/>
                <a:ea typeface="Calibri" pitchFamily="34" charset="-122"/>
                <a:cs typeface="Calibri" pitchFamily="34" charset="-120"/>
              </a:rPr>
              <a:t>Africa &amp; Middle East</a:t>
            </a:r>
            <a:endParaRPr lang="en-US" sz="850" dirty="0"/>
          </a:p>
        </p:txBody>
      </p:sp>
      <p:sp>
        <p:nvSpPr>
          <p:cNvPr id="88" name="Text 86"/>
          <p:cNvSpPr/>
          <p:nvPr/>
        </p:nvSpPr>
        <p:spPr>
          <a:xfrm>
            <a:off x="4882896" y="4556541"/>
            <a:ext cx="3657600" cy="164592"/>
          </a:xfrm>
          <a:prstGeom prst="rect">
            <a:avLst/>
          </a:prstGeom>
          <a:noFill/>
          <a:ln/>
        </p:spPr>
        <p:txBody>
          <a:bodyPr wrap="square" lIns="0" tIns="0" rIns="0" bIns="0" rtlCol="0" anchor="ctr"/>
          <a:lstStyle/>
          <a:p>
            <a:pPr marL="0" indent="0">
              <a:buNone/>
            </a:pPr>
            <a:r>
              <a:rPr lang="en-US" sz="780" dirty="0"/>
              <a:t>Around 35% of the revenues come from domestic operations</a:t>
            </a:r>
          </a:p>
        </p:txBody>
      </p:sp>
      <p:sp>
        <p:nvSpPr>
          <p:cNvPr id="89" name="Shape 87"/>
          <p:cNvSpPr/>
          <p:nvPr/>
        </p:nvSpPr>
        <p:spPr>
          <a:xfrm>
            <a:off x="4754880" y="4023360"/>
            <a:ext cx="3931920" cy="36576"/>
          </a:xfrm>
          <a:prstGeom prst="rect">
            <a:avLst/>
          </a:prstGeom>
          <a:solidFill>
            <a:srgbClr val="CC0066"/>
          </a:solidFill>
          <a:ln w="12700">
            <a:solidFill>
              <a:srgbClr val="CC0066"/>
            </a:solidFill>
            <a:prstDash val="solid"/>
          </a:ln>
        </p:spPr>
        <p:txBody>
          <a:bodyPr tIns="18288" bIns="18288"/>
          <a:lstStyle/>
          <a:p>
            <a:endParaRPr dirty="0"/>
          </a:p>
        </p:txBody>
      </p:sp>
      <p:sp>
        <p:nvSpPr>
          <p:cNvPr id="109" name="Shape 107"/>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110" name="Text 108"/>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111" name="Text 109"/>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7 / 27</a:t>
            </a:r>
            <a:endParaRPr lang="en-US" sz="700" dirty="0">
              <a:solidFill>
                <a:schemeClr val="bg1"/>
              </a:solidFill>
            </a:endParaRPr>
          </a:p>
        </p:txBody>
      </p:sp>
      <p:sp>
        <p:nvSpPr>
          <p:cNvPr id="112" name="Text 70">
            <a:extLst>
              <a:ext uri="{FF2B5EF4-FFF2-40B4-BE49-F238E27FC236}">
                <a16:creationId xmlns:a16="http://schemas.microsoft.com/office/drawing/2014/main" id="{894013AD-A131-46C6-1203-E0A3E265E697}"/>
              </a:ext>
            </a:extLst>
          </p:cNvPr>
          <p:cNvSpPr/>
          <p:nvPr/>
        </p:nvSpPr>
        <p:spPr>
          <a:xfrm>
            <a:off x="4831758" y="4173569"/>
            <a:ext cx="3931920" cy="237744"/>
          </a:xfrm>
          <a:prstGeom prst="rect">
            <a:avLst/>
          </a:prstGeom>
          <a:noFill/>
          <a:ln/>
        </p:spPr>
        <p:txBody>
          <a:bodyPr wrap="square" lIns="0" tIns="0" rIns="0" bIns="0" rtlCol="0" anchor="ctr"/>
          <a:lstStyle/>
          <a:p>
            <a:pPr marL="0" indent="0">
              <a:buNone/>
            </a:pPr>
            <a:r>
              <a:rPr lang="en-US" sz="850" b="1" kern="0" spc="80" dirty="0">
                <a:solidFill>
                  <a:srgbClr val="CC0066"/>
                </a:solidFill>
                <a:latin typeface="Calibri" pitchFamily="34" charset="0"/>
                <a:ea typeface="Calibri" pitchFamily="34" charset="-122"/>
                <a:cs typeface="Calibri" pitchFamily="34" charset="-120"/>
              </a:rPr>
              <a:t>DOMESTIC OPERATIONS</a:t>
            </a:r>
            <a:endParaRPr lang="en-US" sz="850" dirty="0"/>
          </a:p>
        </p:txBody>
      </p:sp>
      <p:sp>
        <p:nvSpPr>
          <p:cNvPr id="114" name="Text 85">
            <a:extLst>
              <a:ext uri="{FF2B5EF4-FFF2-40B4-BE49-F238E27FC236}">
                <a16:creationId xmlns:a16="http://schemas.microsoft.com/office/drawing/2014/main" id="{CC41FFC6-2C58-6354-D17E-495E3A1AA4E7}"/>
              </a:ext>
            </a:extLst>
          </p:cNvPr>
          <p:cNvSpPr/>
          <p:nvPr/>
        </p:nvSpPr>
        <p:spPr>
          <a:xfrm>
            <a:off x="4863548" y="4387093"/>
            <a:ext cx="3657600" cy="182880"/>
          </a:xfrm>
          <a:prstGeom prst="rect">
            <a:avLst/>
          </a:prstGeom>
          <a:noFill/>
          <a:ln/>
        </p:spPr>
        <p:txBody>
          <a:bodyPr wrap="square" lIns="0" tIns="0" rIns="0" bIns="0" rtlCol="0" anchor="ctr"/>
          <a:lstStyle/>
          <a:p>
            <a:pPr marL="0" indent="0">
              <a:buNone/>
            </a:pPr>
            <a:r>
              <a:rPr lang="en-US" sz="850" b="1" dirty="0"/>
              <a:t>Geographical Diversification</a:t>
            </a:r>
          </a:p>
        </p:txBody>
      </p:sp>
      <p:sp>
        <p:nvSpPr>
          <p:cNvPr id="11" name="Shape 47">
            <a:extLst>
              <a:ext uri="{FF2B5EF4-FFF2-40B4-BE49-F238E27FC236}">
                <a16:creationId xmlns:a16="http://schemas.microsoft.com/office/drawing/2014/main" id="{0300496F-653F-245C-60AE-C23F9522AE7C}"/>
              </a:ext>
            </a:extLst>
          </p:cNvPr>
          <p:cNvSpPr/>
          <p:nvPr/>
        </p:nvSpPr>
        <p:spPr>
          <a:xfrm>
            <a:off x="337081" y="2556706"/>
            <a:ext cx="3908229" cy="438912"/>
          </a:xfrm>
          <a:prstGeom prst="rect">
            <a:avLst/>
          </a:prstGeom>
          <a:solidFill>
            <a:srgbClr val="FFFFFF"/>
          </a:solidFill>
          <a:ln w="12700">
            <a:solidFill>
              <a:srgbClr val="C8E8E4"/>
            </a:solidFill>
            <a:prstDash val="solid"/>
          </a:ln>
        </p:spPr>
        <p:txBody>
          <a:bodyPr tIns="18288" bIns="18288"/>
          <a:lstStyle/>
          <a:p>
            <a:endParaRPr dirty="0"/>
          </a:p>
        </p:txBody>
      </p:sp>
      <p:sp>
        <p:nvSpPr>
          <p:cNvPr id="59" name="Text 57"/>
          <p:cNvSpPr/>
          <p:nvPr/>
        </p:nvSpPr>
        <p:spPr>
          <a:xfrm>
            <a:off x="395478" y="2587209"/>
            <a:ext cx="3657600" cy="182880"/>
          </a:xfrm>
          <a:prstGeom prst="rect">
            <a:avLst/>
          </a:prstGeom>
          <a:noFill/>
          <a:ln/>
        </p:spPr>
        <p:txBody>
          <a:bodyPr wrap="square" lIns="0" tIns="0" rIns="0" bIns="0" rtlCol="0" anchor="ctr"/>
          <a:lstStyle/>
          <a:p>
            <a:pPr marL="0" indent="0">
              <a:buNone/>
            </a:pPr>
            <a:r>
              <a:rPr lang="en-US" sz="800" b="1" dirty="0">
                <a:solidFill>
                  <a:srgbClr val="2D1B2E"/>
                </a:solidFill>
                <a:latin typeface="Calibri" pitchFamily="34" charset="0"/>
                <a:ea typeface="Calibri" pitchFamily="34" charset="-122"/>
                <a:cs typeface="Calibri" pitchFamily="34" charset="-120"/>
              </a:rPr>
              <a:t>PIGMENT </a:t>
            </a:r>
            <a:r>
              <a:rPr lang="en-US" sz="800" b="1" dirty="0">
                <a:solidFill>
                  <a:srgbClr val="2D1B2E"/>
                </a:solidFill>
                <a:latin typeface="Calibri" pitchFamily="34" charset="0"/>
                <a:cs typeface="Calibri" pitchFamily="34" charset="-120"/>
              </a:rPr>
              <a:t>POWDERS</a:t>
            </a:r>
          </a:p>
        </p:txBody>
      </p:sp>
      <p:sp>
        <p:nvSpPr>
          <p:cNvPr id="60" name="Text 58"/>
          <p:cNvSpPr/>
          <p:nvPr/>
        </p:nvSpPr>
        <p:spPr>
          <a:xfrm>
            <a:off x="411480" y="2744943"/>
            <a:ext cx="3657600" cy="201168"/>
          </a:xfrm>
          <a:prstGeom prst="rect">
            <a:avLst/>
          </a:prstGeom>
          <a:noFill/>
          <a:ln/>
        </p:spPr>
        <p:txBody>
          <a:bodyPr wrap="square" lIns="0" tIns="0" rIns="0" bIns="0" rtlCol="0" anchor="ctr"/>
          <a:lstStyle/>
          <a:p>
            <a:pPr marL="0" indent="0">
              <a:lnSpc>
                <a:spcPct val="110000"/>
              </a:lnSpc>
              <a:buNone/>
            </a:pPr>
            <a:r>
              <a:rPr lang="en-US" sz="780" dirty="0">
                <a:solidFill>
                  <a:srgbClr val="4A3550"/>
                </a:solidFill>
                <a:latin typeface="Calibri" pitchFamily="34" charset="0"/>
                <a:ea typeface="Calibri" pitchFamily="34" charset="-122"/>
                <a:cs typeface="Calibri" pitchFamily="34" charset="-120"/>
              </a:rPr>
              <a:t>Azo · Phthalocyanine · High Performance grades</a:t>
            </a:r>
            <a:endParaRPr lang="en-US" sz="750" dirty="0"/>
          </a:p>
          <a:p>
            <a:pPr marL="0" indent="0">
              <a:lnSpc>
                <a:spcPct val="110000"/>
              </a:lnSpc>
              <a:buNone/>
            </a:pPr>
            <a:r>
              <a:rPr lang="en-US" sz="780" dirty="0">
                <a:solidFill>
                  <a:srgbClr val="4A3550"/>
                </a:solidFill>
                <a:latin typeface="Calibri" pitchFamily="34" charset="0"/>
                <a:ea typeface="Calibri" pitchFamily="34" charset="-122"/>
                <a:cs typeface="Calibri" pitchFamily="34" charset="-120"/>
              </a:rPr>
              <a:t>SunTone® brand</a:t>
            </a:r>
            <a:endParaRPr lang="en-US" sz="750" dirty="0"/>
          </a:p>
        </p:txBody>
      </p:sp>
      <p:sp>
        <p:nvSpPr>
          <p:cNvPr id="13" name="Shape 63">
            <a:extLst>
              <a:ext uri="{FF2B5EF4-FFF2-40B4-BE49-F238E27FC236}">
                <a16:creationId xmlns:a16="http://schemas.microsoft.com/office/drawing/2014/main" id="{903A9282-85CD-6402-C8CE-24EC75550D74}"/>
              </a:ext>
            </a:extLst>
          </p:cNvPr>
          <p:cNvSpPr/>
          <p:nvPr/>
        </p:nvSpPr>
        <p:spPr>
          <a:xfrm>
            <a:off x="327725" y="4079967"/>
            <a:ext cx="3902833" cy="438912"/>
          </a:xfrm>
          <a:prstGeom prst="rect">
            <a:avLst/>
          </a:prstGeom>
          <a:solidFill>
            <a:srgbClr val="FFFFFF"/>
          </a:solidFill>
          <a:ln w="12700">
            <a:solidFill>
              <a:srgbClr val="C8E8E4"/>
            </a:solidFill>
            <a:prstDash val="solid"/>
          </a:ln>
        </p:spPr>
        <p:txBody>
          <a:bodyPr tIns="18288" bIns="18288"/>
          <a:lstStyle/>
          <a:p>
            <a:endParaRPr dirty="0"/>
          </a:p>
        </p:txBody>
      </p:sp>
      <p:sp>
        <p:nvSpPr>
          <p:cNvPr id="69" name="Text 67"/>
          <p:cNvSpPr/>
          <p:nvPr/>
        </p:nvSpPr>
        <p:spPr>
          <a:xfrm>
            <a:off x="356616" y="4167228"/>
            <a:ext cx="3888694" cy="368196"/>
          </a:xfrm>
          <a:prstGeom prst="rect">
            <a:avLst/>
          </a:prstGeom>
          <a:noFill/>
          <a:ln/>
        </p:spPr>
        <p:txBody>
          <a:bodyPr wrap="square" lIns="0" tIns="0" rIns="0" bIns="0" rtlCol="0" anchor="ctr"/>
          <a:lstStyle/>
          <a:p>
            <a:pPr>
              <a:lnSpc>
                <a:spcPct val="110000"/>
              </a:lnSpc>
            </a:pPr>
            <a:r>
              <a:rPr lang="en-US" sz="700" b="1" dirty="0">
                <a:solidFill>
                  <a:srgbClr val="00A99D"/>
                </a:solidFill>
                <a:latin typeface="Calibri" pitchFamily="34" charset="0"/>
                <a:ea typeface="Calibri" pitchFamily="34" charset="-122"/>
                <a:cs typeface="Calibri" pitchFamily="34" charset="-120"/>
              </a:rPr>
              <a:t>CERTIFICATIONS  ·  OEKO-TEX ECO PASSPORT  ·  REACH  ·  ISO 9001:2015  ·  ZDHC Level 3  ·  Halal &amp; Kosher  ·  GOTS</a:t>
            </a:r>
            <a:r>
              <a:rPr lang="en-US" sz="600" b="1" dirty="0">
                <a:solidFill>
                  <a:srgbClr val="00A99D"/>
                </a:solidFill>
                <a:latin typeface="Calibri" pitchFamily="34" charset="0"/>
                <a:ea typeface="Calibri" pitchFamily="34" charset="-122"/>
                <a:cs typeface="Calibri" pitchFamily="34" charset="-120"/>
              </a:rPr>
              <a:t> ·  ISO 14001:2026 ·  ISO 45001:2019</a:t>
            </a:r>
            <a:endParaRPr lang="en-US" sz="620" dirty="0"/>
          </a:p>
        </p:txBody>
      </p:sp>
      <p:pic>
        <p:nvPicPr>
          <p:cNvPr id="29" name="Picture 28">
            <a:extLst>
              <a:ext uri="{FF2B5EF4-FFF2-40B4-BE49-F238E27FC236}">
                <a16:creationId xmlns:a16="http://schemas.microsoft.com/office/drawing/2014/main" id="{F3DB63B4-053A-9784-2CDF-CB23415424B0}"/>
              </a:ext>
            </a:extLst>
          </p:cNvPr>
          <p:cNvPicPr>
            <a:picLocks noChangeAspect="1"/>
          </p:cNvPicPr>
          <p:nvPr/>
        </p:nvPicPr>
        <p:blipFill>
          <a:blip r:embed="rId2"/>
          <a:stretch>
            <a:fillRect/>
          </a:stretch>
        </p:blipFill>
        <p:spPr>
          <a:xfrm>
            <a:off x="6013287" y="62365"/>
            <a:ext cx="1393353" cy="515350"/>
          </a:xfrm>
          <a:prstGeom prst="rect">
            <a:avLst/>
          </a:prstGeom>
        </p:spPr>
      </p:pic>
    </p:spTree>
    <p:extLst>
      <p:ext uri="{BB962C8B-B14F-4D97-AF65-F5344CB8AC3E}">
        <p14:creationId xmlns:p14="http://schemas.microsoft.com/office/powerpoint/2010/main" val="3133980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5">
    <p:bg>
      <p:bgPr>
        <a:solidFill>
          <a:srgbClr val="FAFAFA"/>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2D1B2E"/>
          </a:solidFill>
          <a:ln w="12700">
            <a:solidFill>
              <a:srgbClr val="2D1B2E"/>
            </a:solidFill>
            <a:prstDash val="solid"/>
          </a:ln>
        </p:spPr>
        <p:txBody>
          <a:bodyPr tIns="18288" bIns="18288"/>
          <a:lstStyle/>
          <a:p>
            <a:endParaRPr dirty="0"/>
          </a:p>
        </p:txBody>
      </p:sp>
      <p:sp>
        <p:nvSpPr>
          <p:cNvPr id="3" name="Shape 1"/>
          <p:cNvSpPr/>
          <p:nvPr/>
        </p:nvSpPr>
        <p:spPr>
          <a:xfrm>
            <a:off x="0" y="0"/>
            <a:ext cx="50292" cy="658368"/>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p:cNvSpPr/>
          <p:nvPr/>
        </p:nvSpPr>
        <p:spPr>
          <a:xfrm>
            <a:off x="164592" y="64008"/>
            <a:ext cx="6858000" cy="530352"/>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Products, Facilities &amp; Brand Portfolio</a:t>
            </a:r>
            <a:endParaRPr lang="en-US" sz="1800" dirty="0"/>
          </a:p>
        </p:txBody>
      </p:sp>
      <p:sp>
        <p:nvSpPr>
          <p:cNvPr id="5" name="Shape 3"/>
          <p:cNvSpPr/>
          <p:nvPr/>
        </p:nvSpPr>
        <p:spPr>
          <a:xfrm>
            <a:off x="7818120" y="128016"/>
            <a:ext cx="1188720" cy="384048"/>
          </a:xfrm>
          <a:prstGeom prst="rect">
            <a:avLst/>
          </a:prstGeom>
          <a:solidFill>
            <a:srgbClr val="CC0066"/>
          </a:solidFill>
          <a:ln w="12700">
            <a:solidFill>
              <a:srgbClr val="CC0066"/>
            </a:solidFill>
            <a:prstDash val="solid"/>
          </a:ln>
        </p:spPr>
        <p:txBody>
          <a:bodyPr tIns="18288" bIns="18288"/>
          <a:lstStyle/>
          <a:p>
            <a:endParaRPr dirty="0"/>
          </a:p>
        </p:txBody>
      </p:sp>
      <p:sp>
        <p:nvSpPr>
          <p:cNvPr id="6" name="Text 4"/>
          <p:cNvSpPr/>
          <p:nvPr/>
        </p:nvSpPr>
        <p:spPr>
          <a:xfrm>
            <a:off x="7818120" y="128016"/>
            <a:ext cx="1188720" cy="384048"/>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COMPANY</a:t>
            </a:r>
            <a:endParaRPr lang="en-US" sz="900" dirty="0"/>
          </a:p>
        </p:txBody>
      </p:sp>
      <p:sp>
        <p:nvSpPr>
          <p:cNvPr id="7" name="Shape 5"/>
          <p:cNvSpPr/>
          <p:nvPr/>
        </p:nvSpPr>
        <p:spPr>
          <a:xfrm>
            <a:off x="164592" y="804672"/>
            <a:ext cx="1609344" cy="749808"/>
          </a:xfrm>
          <a:prstGeom prst="rect">
            <a:avLst/>
          </a:prstGeom>
          <a:solidFill>
            <a:srgbClr val="FFFFFF"/>
          </a:solidFill>
          <a:ln w="12700">
            <a:solidFill>
              <a:srgbClr val="E8D0F0"/>
            </a:solidFill>
            <a:prstDash val="solid"/>
          </a:ln>
          <a:effectLst>
            <a:outerShdw blurRad="63500" dist="25400" dir="8100000" algn="bl" rotWithShape="0">
              <a:srgbClr val="000000">
                <a:alpha val="8000"/>
              </a:srgbClr>
            </a:outerShdw>
          </a:effectLst>
        </p:spPr>
        <p:txBody>
          <a:bodyPr tIns="18288" bIns="18288"/>
          <a:lstStyle/>
          <a:p>
            <a:endParaRPr dirty="0"/>
          </a:p>
        </p:txBody>
      </p:sp>
      <p:sp>
        <p:nvSpPr>
          <p:cNvPr id="8" name="Shape 6"/>
          <p:cNvSpPr/>
          <p:nvPr/>
        </p:nvSpPr>
        <p:spPr>
          <a:xfrm>
            <a:off x="164592" y="804672"/>
            <a:ext cx="50292" cy="749808"/>
          </a:xfrm>
          <a:prstGeom prst="rect">
            <a:avLst/>
          </a:prstGeom>
          <a:solidFill>
            <a:srgbClr val="CC0066"/>
          </a:solidFill>
          <a:ln w="12700">
            <a:solidFill>
              <a:srgbClr val="CC0066"/>
            </a:solidFill>
            <a:prstDash val="solid"/>
          </a:ln>
        </p:spPr>
        <p:txBody>
          <a:bodyPr tIns="18288" bIns="18288"/>
          <a:lstStyle/>
          <a:p>
            <a:endParaRPr dirty="0"/>
          </a:p>
        </p:txBody>
      </p:sp>
      <p:sp>
        <p:nvSpPr>
          <p:cNvPr id="9" name="Text 7"/>
          <p:cNvSpPr/>
          <p:nvPr/>
        </p:nvSpPr>
        <p:spPr>
          <a:xfrm>
            <a:off x="256032" y="804672"/>
            <a:ext cx="1444752" cy="438912"/>
          </a:xfrm>
          <a:prstGeom prst="rect">
            <a:avLst/>
          </a:prstGeom>
          <a:noFill/>
          <a:ln/>
        </p:spPr>
        <p:txBody>
          <a:bodyPr wrap="square" lIns="0" tIns="0" rIns="0" bIns="0" rtlCol="0" anchor="ctr"/>
          <a:lstStyle/>
          <a:p>
            <a:pPr marL="0" indent="0">
              <a:buNone/>
            </a:pPr>
            <a:r>
              <a:rPr lang="en-US" sz="2000" b="1" dirty="0">
                <a:solidFill>
                  <a:srgbClr val="CC0066"/>
                </a:solidFill>
                <a:latin typeface="Calibri" pitchFamily="34" charset="0"/>
                <a:ea typeface="Calibri" pitchFamily="34" charset="-122"/>
                <a:cs typeface="Calibri" pitchFamily="34" charset="-120"/>
              </a:rPr>
              <a:t>2,400+</a:t>
            </a:r>
            <a:endParaRPr lang="en-US" sz="2000" dirty="0"/>
          </a:p>
        </p:txBody>
      </p:sp>
      <p:sp>
        <p:nvSpPr>
          <p:cNvPr id="10" name="Text 8"/>
          <p:cNvSpPr/>
          <p:nvPr/>
        </p:nvSpPr>
        <p:spPr>
          <a:xfrm>
            <a:off x="256032" y="1133856"/>
            <a:ext cx="1444752" cy="384048"/>
          </a:xfrm>
          <a:prstGeom prst="rect">
            <a:avLst/>
          </a:prstGeom>
          <a:noFill/>
          <a:ln/>
        </p:spPr>
        <p:txBody>
          <a:bodyPr wrap="square" lIns="0" tIns="0" rIns="0" bIns="0" rtlCol="0" anchor="t"/>
          <a:lstStyle/>
          <a:p>
            <a:pPr marL="0" indent="0">
              <a:lnSpc>
                <a:spcPct val="110000"/>
              </a:lnSpc>
              <a:buNone/>
            </a:pPr>
            <a:r>
              <a:rPr lang="en-US" sz="800" b="1" dirty="0">
                <a:solidFill>
                  <a:srgbClr val="2D1B2E"/>
                </a:solidFill>
                <a:latin typeface="Calibri" pitchFamily="34" charset="0"/>
                <a:ea typeface="Calibri" pitchFamily="34" charset="-122"/>
                <a:cs typeface="Calibri" pitchFamily="34" charset="-120"/>
              </a:rPr>
              <a:t>SKUs / Products</a:t>
            </a:r>
            <a:endParaRPr lang="en-US" sz="800" dirty="0"/>
          </a:p>
        </p:txBody>
      </p:sp>
      <p:sp>
        <p:nvSpPr>
          <p:cNvPr id="11" name="Shape 9"/>
          <p:cNvSpPr/>
          <p:nvPr/>
        </p:nvSpPr>
        <p:spPr>
          <a:xfrm>
            <a:off x="1929384" y="804672"/>
            <a:ext cx="1609344" cy="749808"/>
          </a:xfrm>
          <a:prstGeom prst="rect">
            <a:avLst/>
          </a:prstGeom>
          <a:solidFill>
            <a:srgbClr val="FFFFFF"/>
          </a:solidFill>
          <a:ln w="12700">
            <a:solidFill>
              <a:srgbClr val="E8D0F0"/>
            </a:solidFill>
            <a:prstDash val="solid"/>
          </a:ln>
          <a:effectLst>
            <a:outerShdw blurRad="63500" dist="25400" dir="8100000" algn="bl" rotWithShape="0">
              <a:srgbClr val="000000">
                <a:alpha val="8000"/>
              </a:srgbClr>
            </a:outerShdw>
          </a:effectLst>
        </p:spPr>
        <p:txBody>
          <a:bodyPr tIns="18288" bIns="18288"/>
          <a:lstStyle/>
          <a:p>
            <a:endParaRPr dirty="0"/>
          </a:p>
        </p:txBody>
      </p:sp>
      <p:sp>
        <p:nvSpPr>
          <p:cNvPr id="12" name="Shape 10"/>
          <p:cNvSpPr/>
          <p:nvPr/>
        </p:nvSpPr>
        <p:spPr>
          <a:xfrm>
            <a:off x="1929384" y="804672"/>
            <a:ext cx="50292" cy="749808"/>
          </a:xfrm>
          <a:prstGeom prst="rect">
            <a:avLst/>
          </a:prstGeom>
          <a:solidFill>
            <a:srgbClr val="00A99D"/>
          </a:solidFill>
          <a:ln w="12700">
            <a:solidFill>
              <a:srgbClr val="00A99D"/>
            </a:solidFill>
            <a:prstDash val="solid"/>
          </a:ln>
        </p:spPr>
        <p:txBody>
          <a:bodyPr tIns="18288" bIns="18288"/>
          <a:lstStyle/>
          <a:p>
            <a:endParaRPr dirty="0"/>
          </a:p>
        </p:txBody>
      </p:sp>
      <p:sp>
        <p:nvSpPr>
          <p:cNvPr id="13" name="Text 11"/>
          <p:cNvSpPr/>
          <p:nvPr/>
        </p:nvSpPr>
        <p:spPr>
          <a:xfrm>
            <a:off x="2020824" y="804672"/>
            <a:ext cx="1444752" cy="438912"/>
          </a:xfrm>
          <a:prstGeom prst="rect">
            <a:avLst/>
          </a:prstGeom>
          <a:noFill/>
          <a:ln/>
        </p:spPr>
        <p:txBody>
          <a:bodyPr wrap="square" lIns="0" tIns="0" rIns="0" bIns="0" rtlCol="0" anchor="ctr"/>
          <a:lstStyle/>
          <a:p>
            <a:pPr marL="0" indent="0">
              <a:buNone/>
            </a:pPr>
            <a:r>
              <a:rPr lang="en-US" sz="2000" b="1" dirty="0">
                <a:solidFill>
                  <a:srgbClr val="00A99D"/>
                </a:solidFill>
                <a:latin typeface="Calibri" pitchFamily="34" charset="0"/>
                <a:ea typeface="Calibri" pitchFamily="34" charset="-122"/>
                <a:cs typeface="Calibri" pitchFamily="34" charset="-120"/>
              </a:rPr>
              <a:t>13</a:t>
            </a:r>
            <a:endParaRPr lang="en-US" sz="2000" dirty="0"/>
          </a:p>
        </p:txBody>
      </p:sp>
      <p:sp>
        <p:nvSpPr>
          <p:cNvPr id="14" name="Text 12"/>
          <p:cNvSpPr/>
          <p:nvPr/>
        </p:nvSpPr>
        <p:spPr>
          <a:xfrm>
            <a:off x="2020824" y="1133856"/>
            <a:ext cx="1444752" cy="384048"/>
          </a:xfrm>
          <a:prstGeom prst="rect">
            <a:avLst/>
          </a:prstGeom>
          <a:noFill/>
          <a:ln/>
        </p:spPr>
        <p:txBody>
          <a:bodyPr wrap="square" lIns="0" tIns="0" rIns="0" bIns="0" rtlCol="0" anchor="t"/>
          <a:lstStyle/>
          <a:p>
            <a:pPr marL="0" indent="0">
              <a:lnSpc>
                <a:spcPct val="110000"/>
              </a:lnSpc>
              <a:buNone/>
            </a:pPr>
            <a:r>
              <a:rPr lang="en-US" sz="800" b="1" dirty="0">
                <a:solidFill>
                  <a:srgbClr val="2D1B2E"/>
                </a:solidFill>
                <a:latin typeface="Calibri" pitchFamily="34" charset="0"/>
                <a:ea typeface="Calibri" pitchFamily="34" charset="-122"/>
                <a:cs typeface="Calibri" pitchFamily="34" charset="-120"/>
              </a:rPr>
              <a:t>Product Categories</a:t>
            </a:r>
            <a:endParaRPr lang="en-US" sz="800" dirty="0"/>
          </a:p>
        </p:txBody>
      </p:sp>
      <p:sp>
        <p:nvSpPr>
          <p:cNvPr id="15" name="Shape 13"/>
          <p:cNvSpPr/>
          <p:nvPr/>
        </p:nvSpPr>
        <p:spPr>
          <a:xfrm>
            <a:off x="3694176" y="804672"/>
            <a:ext cx="1609344" cy="749808"/>
          </a:xfrm>
          <a:prstGeom prst="rect">
            <a:avLst/>
          </a:prstGeom>
          <a:solidFill>
            <a:srgbClr val="FFFFFF"/>
          </a:solidFill>
          <a:ln w="12700">
            <a:solidFill>
              <a:srgbClr val="E8D0F0"/>
            </a:solidFill>
            <a:prstDash val="solid"/>
          </a:ln>
          <a:effectLst>
            <a:outerShdw blurRad="63500" dist="25400" dir="8100000" algn="bl" rotWithShape="0">
              <a:srgbClr val="000000">
                <a:alpha val="8000"/>
              </a:srgbClr>
            </a:outerShdw>
          </a:effectLst>
        </p:spPr>
        <p:txBody>
          <a:bodyPr tIns="18288" bIns="18288"/>
          <a:lstStyle/>
          <a:p>
            <a:endParaRPr dirty="0"/>
          </a:p>
        </p:txBody>
      </p:sp>
      <p:sp>
        <p:nvSpPr>
          <p:cNvPr id="16" name="Shape 14"/>
          <p:cNvSpPr/>
          <p:nvPr/>
        </p:nvSpPr>
        <p:spPr>
          <a:xfrm>
            <a:off x="3694176" y="804672"/>
            <a:ext cx="50292" cy="749808"/>
          </a:xfrm>
          <a:prstGeom prst="rect">
            <a:avLst/>
          </a:prstGeom>
          <a:solidFill>
            <a:srgbClr val="CC0066"/>
          </a:solidFill>
          <a:ln w="12700">
            <a:solidFill>
              <a:srgbClr val="CC0066"/>
            </a:solidFill>
            <a:prstDash val="solid"/>
          </a:ln>
        </p:spPr>
        <p:txBody>
          <a:bodyPr tIns="18288" bIns="18288"/>
          <a:lstStyle/>
          <a:p>
            <a:endParaRPr dirty="0"/>
          </a:p>
        </p:txBody>
      </p:sp>
      <p:sp>
        <p:nvSpPr>
          <p:cNvPr id="17" name="Text 15"/>
          <p:cNvSpPr/>
          <p:nvPr/>
        </p:nvSpPr>
        <p:spPr>
          <a:xfrm>
            <a:off x="3785616" y="804672"/>
            <a:ext cx="1444752" cy="438912"/>
          </a:xfrm>
          <a:prstGeom prst="rect">
            <a:avLst/>
          </a:prstGeom>
          <a:noFill/>
          <a:ln/>
        </p:spPr>
        <p:txBody>
          <a:bodyPr wrap="square" lIns="0" tIns="0" rIns="0" bIns="0" rtlCol="0" anchor="ctr"/>
          <a:lstStyle/>
          <a:p>
            <a:pPr marL="0" indent="0">
              <a:buNone/>
            </a:pPr>
            <a:r>
              <a:rPr lang="en-US" sz="2000" b="1" dirty="0">
                <a:solidFill>
                  <a:srgbClr val="CC0066"/>
                </a:solidFill>
                <a:latin typeface="Calibri" pitchFamily="34" charset="0"/>
                <a:ea typeface="Calibri" pitchFamily="34" charset="-122"/>
                <a:cs typeface="Calibri" pitchFamily="34" charset="-120"/>
              </a:rPr>
              <a:t>3</a:t>
            </a:r>
            <a:endParaRPr lang="en-US" sz="2000" dirty="0"/>
          </a:p>
        </p:txBody>
      </p:sp>
      <p:sp>
        <p:nvSpPr>
          <p:cNvPr id="18" name="Text 16"/>
          <p:cNvSpPr/>
          <p:nvPr/>
        </p:nvSpPr>
        <p:spPr>
          <a:xfrm>
            <a:off x="3785616" y="1133856"/>
            <a:ext cx="1444752" cy="384048"/>
          </a:xfrm>
          <a:prstGeom prst="rect">
            <a:avLst/>
          </a:prstGeom>
          <a:noFill/>
          <a:ln/>
        </p:spPr>
        <p:txBody>
          <a:bodyPr wrap="square" lIns="0" tIns="0" rIns="0" bIns="0" rtlCol="0" anchor="t"/>
          <a:lstStyle/>
          <a:p>
            <a:pPr marL="0" indent="0">
              <a:lnSpc>
                <a:spcPct val="110000"/>
              </a:lnSpc>
              <a:buNone/>
            </a:pPr>
            <a:r>
              <a:rPr lang="en-US" sz="800" b="1" dirty="0">
                <a:solidFill>
                  <a:srgbClr val="2D1B2E"/>
                </a:solidFill>
                <a:latin typeface="Calibri" pitchFamily="34" charset="0"/>
                <a:ea typeface="Calibri" pitchFamily="34" charset="-122"/>
                <a:cs typeface="Calibri" pitchFamily="34" charset="-120"/>
              </a:rPr>
              <a:t>Manufacturing Sites</a:t>
            </a:r>
            <a:endParaRPr lang="en-US" sz="800" dirty="0"/>
          </a:p>
        </p:txBody>
      </p:sp>
      <p:sp>
        <p:nvSpPr>
          <p:cNvPr id="19" name="Shape 17"/>
          <p:cNvSpPr/>
          <p:nvPr/>
        </p:nvSpPr>
        <p:spPr>
          <a:xfrm>
            <a:off x="5458968" y="804672"/>
            <a:ext cx="1609344" cy="749808"/>
          </a:xfrm>
          <a:prstGeom prst="rect">
            <a:avLst/>
          </a:prstGeom>
          <a:solidFill>
            <a:srgbClr val="FFFFFF"/>
          </a:solidFill>
          <a:ln w="12700">
            <a:solidFill>
              <a:srgbClr val="E8D0F0"/>
            </a:solidFill>
            <a:prstDash val="solid"/>
          </a:ln>
          <a:effectLst>
            <a:outerShdw blurRad="63500" dist="25400" dir="8100000" algn="bl" rotWithShape="0">
              <a:srgbClr val="000000">
                <a:alpha val="8000"/>
              </a:srgbClr>
            </a:outerShdw>
          </a:effectLst>
        </p:spPr>
        <p:txBody>
          <a:bodyPr tIns="18288" bIns="18288"/>
          <a:lstStyle/>
          <a:p>
            <a:endParaRPr dirty="0"/>
          </a:p>
        </p:txBody>
      </p:sp>
      <p:sp>
        <p:nvSpPr>
          <p:cNvPr id="20" name="Shape 18"/>
          <p:cNvSpPr/>
          <p:nvPr/>
        </p:nvSpPr>
        <p:spPr>
          <a:xfrm>
            <a:off x="5458968" y="804672"/>
            <a:ext cx="50292" cy="749808"/>
          </a:xfrm>
          <a:prstGeom prst="rect">
            <a:avLst/>
          </a:prstGeom>
          <a:solidFill>
            <a:srgbClr val="00A99D"/>
          </a:solidFill>
          <a:ln w="12700">
            <a:solidFill>
              <a:srgbClr val="00A99D"/>
            </a:solidFill>
            <a:prstDash val="solid"/>
          </a:ln>
        </p:spPr>
        <p:txBody>
          <a:bodyPr tIns="18288" bIns="18288"/>
          <a:lstStyle/>
          <a:p>
            <a:endParaRPr dirty="0"/>
          </a:p>
        </p:txBody>
      </p:sp>
      <p:sp>
        <p:nvSpPr>
          <p:cNvPr id="21" name="Text 19"/>
          <p:cNvSpPr/>
          <p:nvPr/>
        </p:nvSpPr>
        <p:spPr>
          <a:xfrm>
            <a:off x="5550408" y="804672"/>
            <a:ext cx="1444752" cy="438912"/>
          </a:xfrm>
          <a:prstGeom prst="rect">
            <a:avLst/>
          </a:prstGeom>
          <a:noFill/>
          <a:ln/>
        </p:spPr>
        <p:txBody>
          <a:bodyPr wrap="square" lIns="0" tIns="0" rIns="0" bIns="0" rtlCol="0" anchor="ctr"/>
          <a:lstStyle/>
          <a:p>
            <a:pPr marL="0" indent="0">
              <a:buNone/>
            </a:pPr>
            <a:r>
              <a:rPr lang="en-US" sz="2000" b="1" dirty="0">
                <a:solidFill>
                  <a:srgbClr val="00A99D"/>
                </a:solidFill>
                <a:latin typeface="Calibri" pitchFamily="34" charset="0"/>
                <a:ea typeface="Calibri" pitchFamily="34" charset="-122"/>
                <a:cs typeface="Calibri" pitchFamily="34" charset="-120"/>
              </a:rPr>
              <a:t>10+</a:t>
            </a:r>
            <a:endParaRPr lang="en-US" sz="2000" dirty="0"/>
          </a:p>
        </p:txBody>
      </p:sp>
      <p:sp>
        <p:nvSpPr>
          <p:cNvPr id="22" name="Text 20"/>
          <p:cNvSpPr/>
          <p:nvPr/>
        </p:nvSpPr>
        <p:spPr>
          <a:xfrm>
            <a:off x="5550408" y="1133856"/>
            <a:ext cx="1444752" cy="384048"/>
          </a:xfrm>
          <a:prstGeom prst="rect">
            <a:avLst/>
          </a:prstGeom>
          <a:noFill/>
          <a:ln/>
        </p:spPr>
        <p:txBody>
          <a:bodyPr wrap="square" lIns="0" tIns="0" rIns="0" bIns="0" rtlCol="0" anchor="t"/>
          <a:lstStyle/>
          <a:p>
            <a:pPr marL="0" indent="0">
              <a:lnSpc>
                <a:spcPct val="110000"/>
              </a:lnSpc>
              <a:buNone/>
            </a:pPr>
            <a:r>
              <a:rPr lang="en-US" sz="800" b="1" dirty="0">
                <a:solidFill>
                  <a:srgbClr val="2D1B2E"/>
                </a:solidFill>
                <a:latin typeface="Calibri" pitchFamily="34" charset="0"/>
                <a:ea typeface="Calibri" pitchFamily="34" charset="-122"/>
                <a:cs typeface="Calibri" pitchFamily="34" charset="-120"/>
              </a:rPr>
              <a:t>Brand Families</a:t>
            </a:r>
            <a:endParaRPr lang="en-US" sz="800" dirty="0"/>
          </a:p>
        </p:txBody>
      </p:sp>
      <p:sp>
        <p:nvSpPr>
          <p:cNvPr id="23" name="Shape 21"/>
          <p:cNvSpPr/>
          <p:nvPr/>
        </p:nvSpPr>
        <p:spPr>
          <a:xfrm>
            <a:off x="7223760" y="804672"/>
            <a:ext cx="1609344" cy="749808"/>
          </a:xfrm>
          <a:prstGeom prst="rect">
            <a:avLst/>
          </a:prstGeom>
          <a:solidFill>
            <a:srgbClr val="FFFFFF"/>
          </a:solidFill>
          <a:ln w="12700">
            <a:solidFill>
              <a:srgbClr val="E8D0F0"/>
            </a:solidFill>
            <a:prstDash val="solid"/>
          </a:ln>
          <a:effectLst>
            <a:outerShdw blurRad="63500" dist="25400" dir="8100000" algn="bl" rotWithShape="0">
              <a:srgbClr val="000000">
                <a:alpha val="8000"/>
              </a:srgbClr>
            </a:outerShdw>
          </a:effectLst>
        </p:spPr>
        <p:txBody>
          <a:bodyPr tIns="18288" bIns="18288"/>
          <a:lstStyle/>
          <a:p>
            <a:endParaRPr dirty="0"/>
          </a:p>
        </p:txBody>
      </p:sp>
      <p:sp>
        <p:nvSpPr>
          <p:cNvPr id="24" name="Shape 22"/>
          <p:cNvSpPr/>
          <p:nvPr/>
        </p:nvSpPr>
        <p:spPr>
          <a:xfrm>
            <a:off x="7223760" y="804672"/>
            <a:ext cx="50292" cy="749808"/>
          </a:xfrm>
          <a:prstGeom prst="rect">
            <a:avLst/>
          </a:prstGeom>
          <a:solidFill>
            <a:srgbClr val="CC0066"/>
          </a:solidFill>
          <a:ln w="12700">
            <a:solidFill>
              <a:srgbClr val="CC0066"/>
            </a:solidFill>
            <a:prstDash val="solid"/>
          </a:ln>
        </p:spPr>
        <p:txBody>
          <a:bodyPr tIns="18288" bIns="18288"/>
          <a:lstStyle/>
          <a:p>
            <a:endParaRPr dirty="0"/>
          </a:p>
        </p:txBody>
      </p:sp>
      <p:sp>
        <p:nvSpPr>
          <p:cNvPr id="25" name="Text 23"/>
          <p:cNvSpPr/>
          <p:nvPr/>
        </p:nvSpPr>
        <p:spPr>
          <a:xfrm>
            <a:off x="7315200" y="804672"/>
            <a:ext cx="1444752" cy="438912"/>
          </a:xfrm>
          <a:prstGeom prst="rect">
            <a:avLst/>
          </a:prstGeom>
          <a:noFill/>
          <a:ln/>
        </p:spPr>
        <p:txBody>
          <a:bodyPr wrap="square" lIns="0" tIns="0" rIns="0" bIns="0" rtlCol="0" anchor="ctr"/>
          <a:lstStyle/>
          <a:p>
            <a:pPr marL="0" indent="0">
              <a:buNone/>
            </a:pPr>
            <a:r>
              <a:rPr lang="en-US" sz="2000" b="1" dirty="0">
                <a:solidFill>
                  <a:srgbClr val="CC0066"/>
                </a:solidFill>
                <a:latin typeface="Calibri" pitchFamily="34" charset="0"/>
                <a:ea typeface="Calibri" pitchFamily="34" charset="-122"/>
                <a:cs typeface="Calibri" pitchFamily="34" charset="-120"/>
              </a:rPr>
              <a:t>55+</a:t>
            </a:r>
            <a:endParaRPr lang="en-US" sz="2000" dirty="0"/>
          </a:p>
        </p:txBody>
      </p:sp>
      <p:sp>
        <p:nvSpPr>
          <p:cNvPr id="26" name="Text 24"/>
          <p:cNvSpPr/>
          <p:nvPr/>
        </p:nvSpPr>
        <p:spPr>
          <a:xfrm>
            <a:off x="7315200" y="1133856"/>
            <a:ext cx="1444752" cy="384048"/>
          </a:xfrm>
          <a:prstGeom prst="rect">
            <a:avLst/>
          </a:prstGeom>
          <a:noFill/>
          <a:ln/>
        </p:spPr>
        <p:txBody>
          <a:bodyPr wrap="square" lIns="0" tIns="0" rIns="0" bIns="0" rtlCol="0" anchor="t"/>
          <a:lstStyle/>
          <a:p>
            <a:pPr marL="0" indent="0">
              <a:lnSpc>
                <a:spcPct val="110000"/>
              </a:lnSpc>
              <a:buNone/>
            </a:pPr>
            <a:r>
              <a:rPr lang="en-US" sz="800" b="1" dirty="0">
                <a:solidFill>
                  <a:srgbClr val="2D1B2E"/>
                </a:solidFill>
                <a:latin typeface="Calibri" pitchFamily="34" charset="0"/>
                <a:ea typeface="Calibri" pitchFamily="34" charset="-122"/>
                <a:cs typeface="Calibri" pitchFamily="34" charset="-120"/>
              </a:rPr>
              <a:t>Years Integrated Mfg</a:t>
            </a:r>
            <a:endParaRPr lang="en-US" sz="800" dirty="0"/>
          </a:p>
        </p:txBody>
      </p:sp>
      <p:sp>
        <p:nvSpPr>
          <p:cNvPr id="27" name="Shape 25"/>
          <p:cNvSpPr/>
          <p:nvPr/>
        </p:nvSpPr>
        <p:spPr>
          <a:xfrm>
            <a:off x="164592" y="1709928"/>
            <a:ext cx="4297680" cy="3136392"/>
          </a:xfrm>
          <a:prstGeom prst="rect">
            <a:avLst/>
          </a:prstGeom>
          <a:solidFill>
            <a:srgbClr val="FDF0F7"/>
          </a:solidFill>
          <a:ln w="12700">
            <a:solidFill>
              <a:srgbClr val="F0C8E0"/>
            </a:solidFill>
            <a:prstDash val="solid"/>
          </a:ln>
        </p:spPr>
        <p:txBody>
          <a:bodyPr tIns="18288" bIns="18288"/>
          <a:lstStyle/>
          <a:p>
            <a:endParaRPr dirty="0"/>
          </a:p>
        </p:txBody>
      </p:sp>
      <p:sp>
        <p:nvSpPr>
          <p:cNvPr id="28" name="Shape 26"/>
          <p:cNvSpPr/>
          <p:nvPr/>
        </p:nvSpPr>
        <p:spPr>
          <a:xfrm>
            <a:off x="164592" y="1709928"/>
            <a:ext cx="50292" cy="3136392"/>
          </a:xfrm>
          <a:prstGeom prst="rect">
            <a:avLst/>
          </a:prstGeom>
          <a:solidFill>
            <a:srgbClr val="CC0066"/>
          </a:solidFill>
          <a:ln w="12700">
            <a:solidFill>
              <a:srgbClr val="CC0066"/>
            </a:solidFill>
            <a:prstDash val="solid"/>
          </a:ln>
        </p:spPr>
        <p:txBody>
          <a:bodyPr tIns="18288" bIns="18288"/>
          <a:lstStyle/>
          <a:p>
            <a:endParaRPr dirty="0"/>
          </a:p>
        </p:txBody>
      </p:sp>
      <p:sp>
        <p:nvSpPr>
          <p:cNvPr id="29" name="Text 27"/>
          <p:cNvSpPr/>
          <p:nvPr/>
        </p:nvSpPr>
        <p:spPr>
          <a:xfrm>
            <a:off x="320040" y="1773936"/>
            <a:ext cx="4023360" cy="256032"/>
          </a:xfrm>
          <a:prstGeom prst="rect">
            <a:avLst/>
          </a:prstGeom>
          <a:noFill/>
          <a:ln/>
        </p:spPr>
        <p:txBody>
          <a:bodyPr wrap="square" lIns="0" tIns="0" rIns="0" bIns="0" rtlCol="0" anchor="ctr"/>
          <a:lstStyle/>
          <a:p>
            <a:pPr marL="0" indent="0">
              <a:buNone/>
            </a:pPr>
            <a:r>
              <a:rPr lang="en-US" sz="900" b="1" kern="0" spc="80" dirty="0">
                <a:solidFill>
                  <a:srgbClr val="CC0066"/>
                </a:solidFill>
                <a:latin typeface="Calibri" pitchFamily="34" charset="0"/>
                <a:ea typeface="Calibri" pitchFamily="34" charset="-122"/>
                <a:cs typeface="Calibri" pitchFamily="34" charset="-120"/>
              </a:rPr>
              <a:t>PRODUCT PORTFOLIO  —  13 CATEGORIES</a:t>
            </a:r>
            <a:endParaRPr lang="en-US" sz="900" dirty="0"/>
          </a:p>
        </p:txBody>
      </p:sp>
      <p:sp>
        <p:nvSpPr>
          <p:cNvPr id="30" name="Shape 28"/>
          <p:cNvSpPr/>
          <p:nvPr/>
        </p:nvSpPr>
        <p:spPr>
          <a:xfrm>
            <a:off x="320040" y="2103120"/>
            <a:ext cx="1993392" cy="347472"/>
          </a:xfrm>
          <a:prstGeom prst="rect">
            <a:avLst/>
          </a:prstGeom>
          <a:solidFill>
            <a:srgbClr val="FFFFFF"/>
          </a:solidFill>
          <a:ln w="12700">
            <a:solidFill>
              <a:srgbClr val="EDD8F4"/>
            </a:solidFill>
            <a:prstDash val="solid"/>
          </a:ln>
        </p:spPr>
        <p:txBody>
          <a:bodyPr tIns="18288" bIns="18288"/>
          <a:lstStyle/>
          <a:p>
            <a:endParaRPr dirty="0"/>
          </a:p>
        </p:txBody>
      </p:sp>
      <p:sp>
        <p:nvSpPr>
          <p:cNvPr id="31" name="Text 29"/>
          <p:cNvSpPr/>
          <p:nvPr/>
        </p:nvSpPr>
        <p:spPr>
          <a:xfrm>
            <a:off x="374904" y="2103120"/>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SunTone®</a:t>
            </a:r>
            <a:endParaRPr lang="en-US" sz="700" dirty="0"/>
          </a:p>
        </p:txBody>
      </p:sp>
      <p:sp>
        <p:nvSpPr>
          <p:cNvPr id="32" name="Text 30"/>
          <p:cNvSpPr/>
          <p:nvPr/>
        </p:nvSpPr>
        <p:spPr>
          <a:xfrm>
            <a:off x="978408" y="2103120"/>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Pigment Powders</a:t>
            </a:r>
            <a:endParaRPr lang="en-US" sz="750" dirty="0"/>
          </a:p>
        </p:txBody>
      </p:sp>
      <p:sp>
        <p:nvSpPr>
          <p:cNvPr id="33" name="Text 31"/>
          <p:cNvSpPr/>
          <p:nvPr/>
        </p:nvSpPr>
        <p:spPr>
          <a:xfrm>
            <a:off x="978408" y="2286000"/>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Azo, Phthalocyanine &amp; HPS grades</a:t>
            </a:r>
            <a:endParaRPr lang="en-US" sz="650" dirty="0"/>
          </a:p>
        </p:txBody>
      </p:sp>
      <p:sp>
        <p:nvSpPr>
          <p:cNvPr id="34" name="Shape 32"/>
          <p:cNvSpPr/>
          <p:nvPr/>
        </p:nvSpPr>
        <p:spPr>
          <a:xfrm>
            <a:off x="2404872" y="2103120"/>
            <a:ext cx="1993392" cy="347472"/>
          </a:xfrm>
          <a:prstGeom prst="rect">
            <a:avLst/>
          </a:prstGeom>
          <a:solidFill>
            <a:srgbClr val="FFFFFF"/>
          </a:solidFill>
          <a:ln w="12700">
            <a:solidFill>
              <a:srgbClr val="EDD8F4"/>
            </a:solidFill>
            <a:prstDash val="solid"/>
          </a:ln>
        </p:spPr>
        <p:txBody>
          <a:bodyPr tIns="18288" bIns="18288"/>
          <a:lstStyle/>
          <a:p>
            <a:endParaRPr dirty="0"/>
          </a:p>
        </p:txBody>
      </p:sp>
      <p:sp>
        <p:nvSpPr>
          <p:cNvPr id="35" name="Text 33"/>
          <p:cNvSpPr/>
          <p:nvPr/>
        </p:nvSpPr>
        <p:spPr>
          <a:xfrm>
            <a:off x="2459736" y="2103120"/>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SunCoat®</a:t>
            </a:r>
            <a:endParaRPr lang="en-US" sz="700" dirty="0"/>
          </a:p>
        </p:txBody>
      </p:sp>
      <p:sp>
        <p:nvSpPr>
          <p:cNvPr id="36" name="Text 34"/>
          <p:cNvSpPr/>
          <p:nvPr/>
        </p:nvSpPr>
        <p:spPr>
          <a:xfrm>
            <a:off x="3063240" y="2103120"/>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Pigment Dispersions</a:t>
            </a:r>
            <a:endParaRPr lang="en-US" sz="750" dirty="0"/>
          </a:p>
        </p:txBody>
      </p:sp>
      <p:sp>
        <p:nvSpPr>
          <p:cNvPr id="37" name="Text 35"/>
          <p:cNvSpPr/>
          <p:nvPr/>
        </p:nvSpPr>
        <p:spPr>
          <a:xfrm>
            <a:off x="3063240" y="2286000"/>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Paints, coatings &amp; wood finishes</a:t>
            </a:r>
            <a:endParaRPr lang="en-US" sz="650" dirty="0"/>
          </a:p>
        </p:txBody>
      </p:sp>
      <p:sp>
        <p:nvSpPr>
          <p:cNvPr id="38" name="Shape 36"/>
          <p:cNvSpPr/>
          <p:nvPr/>
        </p:nvSpPr>
        <p:spPr>
          <a:xfrm>
            <a:off x="320040" y="2523744"/>
            <a:ext cx="1993392" cy="347472"/>
          </a:xfrm>
          <a:prstGeom prst="rect">
            <a:avLst/>
          </a:prstGeom>
          <a:solidFill>
            <a:srgbClr val="FBF0FA"/>
          </a:solidFill>
          <a:ln w="12700">
            <a:solidFill>
              <a:srgbClr val="EDD8F4"/>
            </a:solidFill>
            <a:prstDash val="solid"/>
          </a:ln>
        </p:spPr>
        <p:txBody>
          <a:bodyPr tIns="18288" bIns="18288"/>
          <a:lstStyle/>
          <a:p>
            <a:endParaRPr dirty="0"/>
          </a:p>
        </p:txBody>
      </p:sp>
      <p:sp>
        <p:nvSpPr>
          <p:cNvPr id="39" name="Text 37"/>
          <p:cNvSpPr/>
          <p:nvPr/>
        </p:nvSpPr>
        <p:spPr>
          <a:xfrm>
            <a:off x="374904" y="2523744"/>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SunPrint®</a:t>
            </a:r>
            <a:endParaRPr lang="en-US" sz="700" dirty="0"/>
          </a:p>
        </p:txBody>
      </p:sp>
      <p:sp>
        <p:nvSpPr>
          <p:cNvPr id="40" name="Text 38"/>
          <p:cNvSpPr/>
          <p:nvPr/>
        </p:nvSpPr>
        <p:spPr>
          <a:xfrm>
            <a:off x="978408" y="2523744"/>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Textile Print Dispersions</a:t>
            </a:r>
            <a:endParaRPr lang="en-US" sz="750" dirty="0"/>
          </a:p>
        </p:txBody>
      </p:sp>
      <p:sp>
        <p:nvSpPr>
          <p:cNvPr id="41" name="Text 39"/>
          <p:cNvSpPr/>
          <p:nvPr/>
        </p:nvSpPr>
        <p:spPr>
          <a:xfrm>
            <a:off x="978408" y="2706624"/>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Digital &amp; screen printing</a:t>
            </a:r>
            <a:endParaRPr lang="en-US" sz="650" dirty="0"/>
          </a:p>
        </p:txBody>
      </p:sp>
      <p:sp>
        <p:nvSpPr>
          <p:cNvPr id="42" name="Shape 40"/>
          <p:cNvSpPr/>
          <p:nvPr/>
        </p:nvSpPr>
        <p:spPr>
          <a:xfrm>
            <a:off x="2404872" y="2523744"/>
            <a:ext cx="1993392" cy="347472"/>
          </a:xfrm>
          <a:prstGeom prst="rect">
            <a:avLst/>
          </a:prstGeom>
          <a:solidFill>
            <a:srgbClr val="FBF0FA"/>
          </a:solidFill>
          <a:ln w="12700">
            <a:solidFill>
              <a:srgbClr val="EDD8F4"/>
            </a:solidFill>
            <a:prstDash val="solid"/>
          </a:ln>
        </p:spPr>
        <p:txBody>
          <a:bodyPr tIns="18288" bIns="18288"/>
          <a:lstStyle/>
          <a:p>
            <a:endParaRPr dirty="0"/>
          </a:p>
        </p:txBody>
      </p:sp>
      <p:sp>
        <p:nvSpPr>
          <p:cNvPr id="43" name="Text 41"/>
          <p:cNvSpPr/>
          <p:nvPr/>
        </p:nvSpPr>
        <p:spPr>
          <a:xfrm>
            <a:off x="2459736" y="2523744"/>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SunActive®</a:t>
            </a:r>
            <a:endParaRPr lang="en-US" sz="700" dirty="0"/>
          </a:p>
        </p:txBody>
      </p:sp>
      <p:sp>
        <p:nvSpPr>
          <p:cNvPr id="44" name="Text 42"/>
          <p:cNvSpPr/>
          <p:nvPr/>
        </p:nvSpPr>
        <p:spPr>
          <a:xfrm>
            <a:off x="3063240" y="2523744"/>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Reactive Dyes</a:t>
            </a:r>
            <a:endParaRPr lang="en-US" sz="750" dirty="0"/>
          </a:p>
        </p:txBody>
      </p:sp>
      <p:sp>
        <p:nvSpPr>
          <p:cNvPr id="45" name="Text 43"/>
          <p:cNvSpPr/>
          <p:nvPr/>
        </p:nvSpPr>
        <p:spPr>
          <a:xfrm>
            <a:off x="3063240" y="2706624"/>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OEKO-TEX certified; M, HE, ME, VS series</a:t>
            </a:r>
            <a:endParaRPr lang="en-US" sz="650" dirty="0"/>
          </a:p>
        </p:txBody>
      </p:sp>
      <p:sp>
        <p:nvSpPr>
          <p:cNvPr id="46" name="Shape 44"/>
          <p:cNvSpPr/>
          <p:nvPr/>
        </p:nvSpPr>
        <p:spPr>
          <a:xfrm>
            <a:off x="320040" y="2944368"/>
            <a:ext cx="1993392" cy="347472"/>
          </a:xfrm>
          <a:prstGeom prst="rect">
            <a:avLst/>
          </a:prstGeom>
          <a:solidFill>
            <a:srgbClr val="FFFFFF"/>
          </a:solidFill>
          <a:ln w="12700">
            <a:solidFill>
              <a:srgbClr val="EDD8F4"/>
            </a:solidFill>
            <a:prstDash val="solid"/>
          </a:ln>
        </p:spPr>
        <p:txBody>
          <a:bodyPr tIns="18288" bIns="18288"/>
          <a:lstStyle/>
          <a:p>
            <a:endParaRPr dirty="0"/>
          </a:p>
        </p:txBody>
      </p:sp>
      <p:sp>
        <p:nvSpPr>
          <p:cNvPr id="47" name="Text 45"/>
          <p:cNvSpPr/>
          <p:nvPr/>
        </p:nvSpPr>
        <p:spPr>
          <a:xfrm>
            <a:off x="374904" y="2944368"/>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SunDirect®</a:t>
            </a:r>
            <a:endParaRPr lang="en-US" sz="700" dirty="0"/>
          </a:p>
        </p:txBody>
      </p:sp>
      <p:sp>
        <p:nvSpPr>
          <p:cNvPr id="48" name="Text 46"/>
          <p:cNvSpPr/>
          <p:nvPr/>
        </p:nvSpPr>
        <p:spPr>
          <a:xfrm>
            <a:off x="978408" y="2944368"/>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Direct Dyes</a:t>
            </a:r>
            <a:endParaRPr lang="en-US" sz="750" dirty="0"/>
          </a:p>
        </p:txBody>
      </p:sp>
      <p:sp>
        <p:nvSpPr>
          <p:cNvPr id="49" name="Text 47"/>
          <p:cNvSpPr/>
          <p:nvPr/>
        </p:nvSpPr>
        <p:spPr>
          <a:xfrm>
            <a:off x="978408" y="3127248"/>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Paper, leather &amp; textile coloration</a:t>
            </a:r>
            <a:endParaRPr lang="en-US" sz="650" dirty="0"/>
          </a:p>
        </p:txBody>
      </p:sp>
      <p:sp>
        <p:nvSpPr>
          <p:cNvPr id="50" name="Shape 48"/>
          <p:cNvSpPr/>
          <p:nvPr/>
        </p:nvSpPr>
        <p:spPr>
          <a:xfrm>
            <a:off x="2404872" y="2944368"/>
            <a:ext cx="1993392" cy="347472"/>
          </a:xfrm>
          <a:prstGeom prst="rect">
            <a:avLst/>
          </a:prstGeom>
          <a:solidFill>
            <a:srgbClr val="FFFFFF"/>
          </a:solidFill>
          <a:ln w="12700">
            <a:solidFill>
              <a:srgbClr val="EDD8F4"/>
            </a:solidFill>
            <a:prstDash val="solid"/>
          </a:ln>
        </p:spPr>
        <p:txBody>
          <a:bodyPr tIns="18288" bIns="18288"/>
          <a:lstStyle/>
          <a:p>
            <a:endParaRPr dirty="0"/>
          </a:p>
        </p:txBody>
      </p:sp>
      <p:sp>
        <p:nvSpPr>
          <p:cNvPr id="51" name="Text 49"/>
          <p:cNvSpPr/>
          <p:nvPr/>
        </p:nvSpPr>
        <p:spPr>
          <a:xfrm>
            <a:off x="2459736" y="2944368"/>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SunAcid®</a:t>
            </a:r>
            <a:endParaRPr lang="en-US" sz="700" dirty="0"/>
          </a:p>
        </p:txBody>
      </p:sp>
      <p:sp>
        <p:nvSpPr>
          <p:cNvPr id="52" name="Text 50"/>
          <p:cNvSpPr/>
          <p:nvPr/>
        </p:nvSpPr>
        <p:spPr>
          <a:xfrm>
            <a:off x="3063240" y="2944368"/>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Acid Dyes</a:t>
            </a:r>
            <a:endParaRPr lang="en-US" sz="750" dirty="0"/>
          </a:p>
        </p:txBody>
      </p:sp>
      <p:sp>
        <p:nvSpPr>
          <p:cNvPr id="53" name="Text 51"/>
          <p:cNvSpPr/>
          <p:nvPr/>
        </p:nvSpPr>
        <p:spPr>
          <a:xfrm>
            <a:off x="3063240" y="3127248"/>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Wool, silk, nylon &amp; leather</a:t>
            </a:r>
            <a:endParaRPr lang="en-US" sz="650" dirty="0"/>
          </a:p>
        </p:txBody>
      </p:sp>
      <p:sp>
        <p:nvSpPr>
          <p:cNvPr id="54" name="Shape 52"/>
          <p:cNvSpPr/>
          <p:nvPr/>
        </p:nvSpPr>
        <p:spPr>
          <a:xfrm>
            <a:off x="320040" y="3364992"/>
            <a:ext cx="1993392" cy="347472"/>
          </a:xfrm>
          <a:prstGeom prst="rect">
            <a:avLst/>
          </a:prstGeom>
          <a:solidFill>
            <a:srgbClr val="FBF0FA"/>
          </a:solidFill>
          <a:ln w="12700">
            <a:solidFill>
              <a:srgbClr val="EDD8F4"/>
            </a:solidFill>
            <a:prstDash val="solid"/>
          </a:ln>
        </p:spPr>
        <p:txBody>
          <a:bodyPr tIns="18288" bIns="18288"/>
          <a:lstStyle/>
          <a:p>
            <a:endParaRPr dirty="0"/>
          </a:p>
        </p:txBody>
      </p:sp>
      <p:sp>
        <p:nvSpPr>
          <p:cNvPr id="55" name="Text 53"/>
          <p:cNvSpPr/>
          <p:nvPr/>
        </p:nvSpPr>
        <p:spPr>
          <a:xfrm>
            <a:off x="374904" y="3364992"/>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SunThol®</a:t>
            </a:r>
            <a:endParaRPr lang="en-US" sz="700" dirty="0"/>
          </a:p>
        </p:txBody>
      </p:sp>
      <p:sp>
        <p:nvSpPr>
          <p:cNvPr id="56" name="Text 54"/>
          <p:cNvSpPr/>
          <p:nvPr/>
        </p:nvSpPr>
        <p:spPr>
          <a:xfrm>
            <a:off x="978408" y="3364992"/>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Naphthols &amp; Bases/Salts</a:t>
            </a:r>
            <a:endParaRPr lang="en-US" sz="750" dirty="0"/>
          </a:p>
        </p:txBody>
      </p:sp>
      <p:sp>
        <p:nvSpPr>
          <p:cNvPr id="57" name="Text 55"/>
          <p:cNvSpPr/>
          <p:nvPr/>
        </p:nvSpPr>
        <p:spPr>
          <a:xfrm>
            <a:off x="978408" y="3547872"/>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World's #1 ODA / Blue B Base producer</a:t>
            </a:r>
            <a:endParaRPr lang="en-US" sz="650" dirty="0"/>
          </a:p>
        </p:txBody>
      </p:sp>
      <p:sp>
        <p:nvSpPr>
          <p:cNvPr id="58" name="Shape 56"/>
          <p:cNvSpPr/>
          <p:nvPr/>
        </p:nvSpPr>
        <p:spPr>
          <a:xfrm>
            <a:off x="2404872" y="3364992"/>
            <a:ext cx="1993392" cy="347472"/>
          </a:xfrm>
          <a:prstGeom prst="rect">
            <a:avLst/>
          </a:prstGeom>
          <a:solidFill>
            <a:srgbClr val="FBF0FA"/>
          </a:solidFill>
          <a:ln w="12700">
            <a:solidFill>
              <a:srgbClr val="EDD8F4"/>
            </a:solidFill>
            <a:prstDash val="solid"/>
          </a:ln>
        </p:spPr>
        <p:txBody>
          <a:bodyPr tIns="18288" bIns="18288"/>
          <a:lstStyle/>
          <a:p>
            <a:endParaRPr dirty="0"/>
          </a:p>
        </p:txBody>
      </p:sp>
      <p:sp>
        <p:nvSpPr>
          <p:cNvPr id="59" name="Text 57"/>
          <p:cNvSpPr/>
          <p:nvPr/>
        </p:nvSpPr>
        <p:spPr>
          <a:xfrm>
            <a:off x="2459736" y="3364992"/>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SunVat®</a:t>
            </a:r>
            <a:endParaRPr lang="en-US" sz="700" dirty="0"/>
          </a:p>
        </p:txBody>
      </p:sp>
      <p:sp>
        <p:nvSpPr>
          <p:cNvPr id="60" name="Text 58"/>
          <p:cNvSpPr/>
          <p:nvPr/>
        </p:nvSpPr>
        <p:spPr>
          <a:xfrm>
            <a:off x="3063240" y="3364992"/>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Vat Dyes &amp; Pastes</a:t>
            </a:r>
            <a:endParaRPr lang="en-US" sz="750" dirty="0"/>
          </a:p>
        </p:txBody>
      </p:sp>
      <p:sp>
        <p:nvSpPr>
          <p:cNvPr id="61" name="Text 59"/>
          <p:cNvSpPr/>
          <p:nvPr/>
        </p:nvSpPr>
        <p:spPr>
          <a:xfrm>
            <a:off x="3063240" y="3547872"/>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Indigo, Brown RID, Blue 2B</a:t>
            </a:r>
            <a:endParaRPr lang="en-US" sz="650" dirty="0"/>
          </a:p>
        </p:txBody>
      </p:sp>
      <p:sp>
        <p:nvSpPr>
          <p:cNvPr id="62" name="Shape 60"/>
          <p:cNvSpPr/>
          <p:nvPr/>
        </p:nvSpPr>
        <p:spPr>
          <a:xfrm>
            <a:off x="320040" y="3785616"/>
            <a:ext cx="1993392" cy="347472"/>
          </a:xfrm>
          <a:prstGeom prst="rect">
            <a:avLst/>
          </a:prstGeom>
          <a:solidFill>
            <a:srgbClr val="FFFFFF"/>
          </a:solidFill>
          <a:ln w="12700">
            <a:solidFill>
              <a:srgbClr val="EDD8F4"/>
            </a:solidFill>
            <a:prstDash val="solid"/>
          </a:ln>
        </p:spPr>
        <p:txBody>
          <a:bodyPr tIns="18288" bIns="18288"/>
          <a:lstStyle/>
          <a:p>
            <a:endParaRPr dirty="0"/>
          </a:p>
        </p:txBody>
      </p:sp>
      <p:sp>
        <p:nvSpPr>
          <p:cNvPr id="63" name="Text 61"/>
          <p:cNvSpPr/>
          <p:nvPr/>
        </p:nvSpPr>
        <p:spPr>
          <a:xfrm>
            <a:off x="374904" y="3785616"/>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SunBasic®</a:t>
            </a:r>
            <a:endParaRPr lang="en-US" sz="700" dirty="0"/>
          </a:p>
        </p:txBody>
      </p:sp>
      <p:sp>
        <p:nvSpPr>
          <p:cNvPr id="64" name="Text 62"/>
          <p:cNvSpPr/>
          <p:nvPr/>
        </p:nvSpPr>
        <p:spPr>
          <a:xfrm>
            <a:off x="978408" y="3785616"/>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Basic Dyes</a:t>
            </a:r>
            <a:endParaRPr lang="en-US" sz="750" dirty="0"/>
          </a:p>
        </p:txBody>
      </p:sp>
      <p:sp>
        <p:nvSpPr>
          <p:cNvPr id="65" name="Text 63"/>
          <p:cNvSpPr/>
          <p:nvPr/>
        </p:nvSpPr>
        <p:spPr>
          <a:xfrm>
            <a:off x="978408" y="3968496"/>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Vibrant shades for paper &amp; leather</a:t>
            </a:r>
            <a:endParaRPr lang="en-US" sz="650" dirty="0"/>
          </a:p>
        </p:txBody>
      </p:sp>
      <p:sp>
        <p:nvSpPr>
          <p:cNvPr id="66" name="Shape 64"/>
          <p:cNvSpPr/>
          <p:nvPr/>
        </p:nvSpPr>
        <p:spPr>
          <a:xfrm>
            <a:off x="2404872" y="3785616"/>
            <a:ext cx="1993392" cy="347472"/>
          </a:xfrm>
          <a:prstGeom prst="rect">
            <a:avLst/>
          </a:prstGeom>
          <a:solidFill>
            <a:srgbClr val="FFFFFF"/>
          </a:solidFill>
          <a:ln w="12700">
            <a:solidFill>
              <a:srgbClr val="EDD8F4"/>
            </a:solidFill>
            <a:prstDash val="solid"/>
          </a:ln>
        </p:spPr>
        <p:txBody>
          <a:bodyPr tIns="18288" bIns="18288"/>
          <a:lstStyle/>
          <a:p>
            <a:endParaRPr dirty="0"/>
          </a:p>
        </p:txBody>
      </p:sp>
      <p:sp>
        <p:nvSpPr>
          <p:cNvPr id="67" name="Text 65"/>
          <p:cNvSpPr/>
          <p:nvPr/>
        </p:nvSpPr>
        <p:spPr>
          <a:xfrm>
            <a:off x="2459736" y="3785616"/>
            <a:ext cx="512064" cy="347472"/>
          </a:xfrm>
          <a:prstGeom prst="rect">
            <a:avLst/>
          </a:prstGeom>
          <a:noFill/>
          <a:ln/>
        </p:spPr>
        <p:txBody>
          <a:bodyPr wrap="square" lIns="0" tIns="0" rIns="0" bIns="0" rtlCol="0" anchor="ctr"/>
          <a:lstStyle/>
          <a:p>
            <a:pPr marL="0" indent="0">
              <a:buNone/>
            </a:pPr>
            <a:r>
              <a:rPr lang="en-US" sz="730" b="1" dirty="0" err="1">
                <a:solidFill>
                  <a:srgbClr val="CC0066"/>
                </a:solidFill>
                <a:latin typeface="Calibri" pitchFamily="34" charset="0"/>
                <a:ea typeface="Calibri" pitchFamily="34" charset="-122"/>
                <a:cs typeface="Calibri" pitchFamily="34" charset="-120"/>
              </a:rPr>
              <a:t>SunLake</a:t>
            </a:r>
            <a:r>
              <a:rPr lang="en-US" sz="730" b="1" dirty="0">
                <a:solidFill>
                  <a:srgbClr val="CC0066"/>
                </a:solidFill>
                <a:latin typeface="Calibri" pitchFamily="34" charset="0"/>
                <a:ea typeface="Calibri" pitchFamily="34" charset="-122"/>
                <a:cs typeface="Calibri" pitchFamily="34" charset="-120"/>
              </a:rPr>
              <a:t>®</a:t>
            </a:r>
            <a:endParaRPr lang="en-US" sz="700" dirty="0"/>
          </a:p>
        </p:txBody>
      </p:sp>
      <p:sp>
        <p:nvSpPr>
          <p:cNvPr id="68" name="Text 66"/>
          <p:cNvSpPr/>
          <p:nvPr/>
        </p:nvSpPr>
        <p:spPr>
          <a:xfrm>
            <a:off x="3063240" y="3785616"/>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Food Colors &amp; Lake Colors</a:t>
            </a:r>
            <a:endParaRPr lang="en-US" sz="750" dirty="0"/>
          </a:p>
        </p:txBody>
      </p:sp>
      <p:sp>
        <p:nvSpPr>
          <p:cNvPr id="69" name="Text 67"/>
          <p:cNvSpPr/>
          <p:nvPr/>
        </p:nvSpPr>
        <p:spPr>
          <a:xfrm>
            <a:off x="3063240" y="3968496"/>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Halal, Kosher &amp; GMP compliant</a:t>
            </a:r>
            <a:endParaRPr lang="en-US" sz="650" dirty="0"/>
          </a:p>
        </p:txBody>
      </p:sp>
      <p:sp>
        <p:nvSpPr>
          <p:cNvPr id="70" name="Shape 68"/>
          <p:cNvSpPr/>
          <p:nvPr/>
        </p:nvSpPr>
        <p:spPr>
          <a:xfrm>
            <a:off x="320040" y="4206240"/>
            <a:ext cx="1993392" cy="347472"/>
          </a:xfrm>
          <a:prstGeom prst="rect">
            <a:avLst/>
          </a:prstGeom>
          <a:solidFill>
            <a:srgbClr val="FBF0FA"/>
          </a:solidFill>
          <a:ln w="12700">
            <a:solidFill>
              <a:srgbClr val="EDD8F4"/>
            </a:solidFill>
            <a:prstDash val="solid"/>
          </a:ln>
        </p:spPr>
        <p:txBody>
          <a:bodyPr tIns="18288" bIns="18288"/>
          <a:lstStyle/>
          <a:p>
            <a:endParaRPr dirty="0"/>
          </a:p>
        </p:txBody>
      </p:sp>
      <p:sp>
        <p:nvSpPr>
          <p:cNvPr id="71" name="Text 69"/>
          <p:cNvSpPr/>
          <p:nvPr/>
        </p:nvSpPr>
        <p:spPr>
          <a:xfrm>
            <a:off x="374904" y="4206240"/>
            <a:ext cx="658368" cy="347472"/>
          </a:xfrm>
          <a:prstGeom prst="rect">
            <a:avLst/>
          </a:prstGeom>
          <a:noFill/>
          <a:ln/>
        </p:spPr>
        <p:txBody>
          <a:bodyPr wrap="square" lIns="0" tIns="0" rIns="0" bIns="0" rtlCol="0" anchor="ctr"/>
          <a:lstStyle/>
          <a:p>
            <a:pPr marL="0" indent="0">
              <a:buNone/>
            </a:pPr>
            <a:r>
              <a:rPr lang="en-US" sz="730" b="1" dirty="0">
                <a:solidFill>
                  <a:srgbClr val="CC0066"/>
                </a:solidFill>
                <a:latin typeface="Calibri" pitchFamily="34" charset="0"/>
                <a:ea typeface="Calibri" pitchFamily="34" charset="-122"/>
                <a:cs typeface="Calibri" pitchFamily="34" charset="-120"/>
              </a:rPr>
              <a:t>SunPulp®</a:t>
            </a:r>
            <a:endParaRPr lang="en-US" sz="700" dirty="0"/>
          </a:p>
        </p:txBody>
      </p:sp>
      <p:sp>
        <p:nvSpPr>
          <p:cNvPr id="72" name="Text 70"/>
          <p:cNvSpPr/>
          <p:nvPr/>
        </p:nvSpPr>
        <p:spPr>
          <a:xfrm>
            <a:off x="978408" y="4206240"/>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Paper Tinting &amp; Coloration</a:t>
            </a:r>
            <a:endParaRPr lang="en-US" sz="750" dirty="0"/>
          </a:p>
        </p:txBody>
      </p:sp>
      <p:sp>
        <p:nvSpPr>
          <p:cNvPr id="73" name="Text 71"/>
          <p:cNvSpPr/>
          <p:nvPr/>
        </p:nvSpPr>
        <p:spPr>
          <a:xfrm>
            <a:off x="978408" y="4389120"/>
            <a:ext cx="1261872" cy="164592"/>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Brightness, shade consistency</a:t>
            </a:r>
            <a:endParaRPr lang="en-US" sz="650" dirty="0"/>
          </a:p>
        </p:txBody>
      </p:sp>
      <p:sp>
        <p:nvSpPr>
          <p:cNvPr id="74" name="Shape 72"/>
          <p:cNvSpPr/>
          <p:nvPr/>
        </p:nvSpPr>
        <p:spPr>
          <a:xfrm>
            <a:off x="2404872" y="4206240"/>
            <a:ext cx="1993392" cy="347472"/>
          </a:xfrm>
          <a:prstGeom prst="rect">
            <a:avLst/>
          </a:prstGeom>
          <a:solidFill>
            <a:srgbClr val="FBF0FA"/>
          </a:solidFill>
          <a:ln w="12700">
            <a:solidFill>
              <a:srgbClr val="EDD8F4"/>
            </a:solidFill>
            <a:prstDash val="solid"/>
          </a:ln>
        </p:spPr>
        <p:txBody>
          <a:bodyPr tIns="18288" bIns="18288"/>
          <a:lstStyle/>
          <a:p>
            <a:endParaRPr lang="en-US" sz="800" b="1" dirty="0">
              <a:solidFill>
                <a:srgbClr val="CC0066"/>
              </a:solidFill>
              <a:latin typeface="Calibri" pitchFamily="34" charset="0"/>
              <a:ea typeface="Calibri" pitchFamily="34" charset="-122"/>
              <a:cs typeface="Calibri" pitchFamily="34" charset="-120"/>
            </a:endParaRPr>
          </a:p>
          <a:p>
            <a:r>
              <a:rPr lang="en-US" sz="730" b="1" dirty="0" err="1">
                <a:solidFill>
                  <a:srgbClr val="CC0066"/>
                </a:solidFill>
                <a:latin typeface="Calibri" pitchFamily="34" charset="0"/>
                <a:ea typeface="Calibri" pitchFamily="34" charset="-122"/>
                <a:cs typeface="Calibri" pitchFamily="34" charset="-120"/>
              </a:rPr>
              <a:t>SunBasic</a:t>
            </a:r>
            <a:r>
              <a:rPr lang="en-US" sz="730" b="1" dirty="0">
                <a:solidFill>
                  <a:srgbClr val="CC0066"/>
                </a:solidFill>
                <a:latin typeface="Calibri" pitchFamily="34" charset="0"/>
                <a:ea typeface="Calibri" pitchFamily="34" charset="-122"/>
                <a:cs typeface="Calibri" pitchFamily="34" charset="-120"/>
              </a:rPr>
              <a:t>®</a:t>
            </a:r>
            <a:endParaRPr lang="en-US" sz="730" dirty="0"/>
          </a:p>
          <a:p>
            <a:endParaRPr dirty="0"/>
          </a:p>
        </p:txBody>
      </p:sp>
      <p:sp>
        <p:nvSpPr>
          <p:cNvPr id="75" name="Text 73"/>
          <p:cNvSpPr/>
          <p:nvPr/>
        </p:nvSpPr>
        <p:spPr>
          <a:xfrm>
            <a:off x="2459736" y="4206240"/>
            <a:ext cx="658368" cy="347472"/>
          </a:xfrm>
          <a:prstGeom prst="rect">
            <a:avLst/>
          </a:prstGeom>
          <a:noFill/>
          <a:ln/>
        </p:spPr>
        <p:txBody>
          <a:bodyPr wrap="square" lIns="0" tIns="0" rIns="0" bIns="0" rtlCol="0" anchor="ctr"/>
          <a:lstStyle/>
          <a:p>
            <a:pPr marL="0" indent="0">
              <a:buNone/>
            </a:pPr>
            <a:endParaRPr lang="en-US" sz="700" dirty="0"/>
          </a:p>
        </p:txBody>
      </p:sp>
      <p:sp>
        <p:nvSpPr>
          <p:cNvPr id="76" name="Text 74"/>
          <p:cNvSpPr/>
          <p:nvPr/>
        </p:nvSpPr>
        <p:spPr>
          <a:xfrm>
            <a:off x="3063240" y="4168556"/>
            <a:ext cx="1261872" cy="182880"/>
          </a:xfrm>
          <a:prstGeom prst="rect">
            <a:avLst/>
          </a:prstGeom>
          <a:noFill/>
          <a:ln/>
        </p:spPr>
        <p:txBody>
          <a:bodyPr wrap="square" lIns="0" tIns="0" rIns="0" bIns="0" rtlCol="0" anchor="b"/>
          <a:lstStyle/>
          <a:p>
            <a:pPr marL="0" indent="0">
              <a:buNone/>
            </a:pPr>
            <a:r>
              <a:rPr lang="en-US" sz="780" b="1" dirty="0">
                <a:solidFill>
                  <a:srgbClr val="2D1B2E"/>
                </a:solidFill>
                <a:latin typeface="Calibri" pitchFamily="34" charset="0"/>
                <a:ea typeface="Calibri" pitchFamily="34" charset="-122"/>
                <a:cs typeface="Calibri" pitchFamily="34" charset="-120"/>
              </a:rPr>
              <a:t>Pigment Intermediates</a:t>
            </a:r>
            <a:endParaRPr lang="en-US" sz="750" dirty="0"/>
          </a:p>
        </p:txBody>
      </p:sp>
      <p:sp>
        <p:nvSpPr>
          <p:cNvPr id="77" name="Text 75"/>
          <p:cNvSpPr/>
          <p:nvPr/>
        </p:nvSpPr>
        <p:spPr>
          <a:xfrm>
            <a:off x="3063240" y="4354485"/>
            <a:ext cx="1261872" cy="237744"/>
          </a:xfrm>
          <a:prstGeom prst="rect">
            <a:avLst/>
          </a:prstGeom>
          <a:noFill/>
          <a:ln/>
        </p:spPr>
        <p:txBody>
          <a:bodyPr wrap="square" lIns="0" tIns="0" rIns="0" bIns="0" rtlCol="0" anchor="t"/>
          <a:lstStyle/>
          <a:p>
            <a:pPr marL="0" indent="0">
              <a:buNone/>
            </a:pPr>
            <a:r>
              <a:rPr lang="en-US" sz="700" dirty="0">
                <a:solidFill>
                  <a:srgbClr val="6B5B72"/>
                </a:solidFill>
                <a:latin typeface="Calibri" pitchFamily="34" charset="0"/>
                <a:ea typeface="Calibri" pitchFamily="34" charset="-122"/>
                <a:cs typeface="Calibri" pitchFamily="34" charset="-120"/>
              </a:rPr>
              <a:t>ODA, OT Base, Napthol,5COT (Red TR)</a:t>
            </a:r>
            <a:endParaRPr lang="en-US" sz="650" dirty="0"/>
          </a:p>
        </p:txBody>
      </p:sp>
      <p:sp>
        <p:nvSpPr>
          <p:cNvPr id="78" name="Shape 76"/>
          <p:cNvSpPr/>
          <p:nvPr/>
        </p:nvSpPr>
        <p:spPr>
          <a:xfrm>
            <a:off x="4681728" y="1709928"/>
            <a:ext cx="4297680" cy="3136392"/>
          </a:xfrm>
          <a:prstGeom prst="rect">
            <a:avLst/>
          </a:prstGeom>
          <a:solidFill>
            <a:srgbClr val="EDF9F8"/>
          </a:solidFill>
          <a:ln w="12700">
            <a:solidFill>
              <a:srgbClr val="B8E8E4"/>
            </a:solidFill>
            <a:prstDash val="solid"/>
          </a:ln>
        </p:spPr>
        <p:txBody>
          <a:bodyPr tIns="18288" bIns="18288"/>
          <a:lstStyle/>
          <a:p>
            <a:endParaRPr dirty="0"/>
          </a:p>
        </p:txBody>
      </p:sp>
      <p:sp>
        <p:nvSpPr>
          <p:cNvPr id="79" name="Shape 77"/>
          <p:cNvSpPr/>
          <p:nvPr/>
        </p:nvSpPr>
        <p:spPr>
          <a:xfrm>
            <a:off x="4681728" y="1709928"/>
            <a:ext cx="50292" cy="3136392"/>
          </a:xfrm>
          <a:prstGeom prst="rect">
            <a:avLst/>
          </a:prstGeom>
          <a:solidFill>
            <a:srgbClr val="00A99D"/>
          </a:solidFill>
          <a:ln w="12700">
            <a:solidFill>
              <a:srgbClr val="00A99D"/>
            </a:solidFill>
            <a:prstDash val="solid"/>
          </a:ln>
        </p:spPr>
        <p:txBody>
          <a:bodyPr tIns="18288" bIns="18288"/>
          <a:lstStyle/>
          <a:p>
            <a:endParaRPr dirty="0"/>
          </a:p>
        </p:txBody>
      </p:sp>
      <p:sp>
        <p:nvSpPr>
          <p:cNvPr id="80" name="Text 78"/>
          <p:cNvSpPr/>
          <p:nvPr/>
        </p:nvSpPr>
        <p:spPr>
          <a:xfrm>
            <a:off x="4837176" y="1773936"/>
            <a:ext cx="4023360" cy="256032"/>
          </a:xfrm>
          <a:prstGeom prst="rect">
            <a:avLst/>
          </a:prstGeom>
          <a:noFill/>
          <a:ln/>
        </p:spPr>
        <p:txBody>
          <a:bodyPr wrap="square" lIns="0" tIns="0" rIns="0" bIns="0" rtlCol="0" anchor="ctr"/>
          <a:lstStyle/>
          <a:p>
            <a:pPr marL="0" indent="0">
              <a:buNone/>
            </a:pPr>
            <a:r>
              <a:rPr lang="en-US" sz="900" b="1" kern="0" spc="80" dirty="0">
                <a:solidFill>
                  <a:srgbClr val="00A99D"/>
                </a:solidFill>
                <a:latin typeface="Calibri" pitchFamily="34" charset="0"/>
                <a:ea typeface="Calibri" pitchFamily="34" charset="-122"/>
                <a:cs typeface="Calibri" pitchFamily="34" charset="-120"/>
              </a:rPr>
              <a:t>MANUFACTURING FOOTPRINT  —  3 SITES</a:t>
            </a:r>
            <a:endParaRPr lang="en-US" sz="900" dirty="0"/>
          </a:p>
        </p:txBody>
      </p:sp>
      <p:sp>
        <p:nvSpPr>
          <p:cNvPr id="81" name="Shape 79"/>
          <p:cNvSpPr/>
          <p:nvPr/>
        </p:nvSpPr>
        <p:spPr>
          <a:xfrm>
            <a:off x="4828032" y="2084832"/>
            <a:ext cx="4005072" cy="694944"/>
          </a:xfrm>
          <a:prstGeom prst="rect">
            <a:avLst/>
          </a:prstGeom>
          <a:solidFill>
            <a:srgbClr val="FFFFFF"/>
          </a:solidFill>
          <a:ln w="12700">
            <a:solidFill>
              <a:srgbClr val="C8E8E4"/>
            </a:solidFill>
            <a:prstDash val="solid"/>
          </a:ln>
        </p:spPr>
        <p:txBody>
          <a:bodyPr tIns="18288" bIns="18288"/>
          <a:lstStyle/>
          <a:p>
            <a:endParaRPr dirty="0"/>
          </a:p>
        </p:txBody>
      </p:sp>
      <p:sp>
        <p:nvSpPr>
          <p:cNvPr id="82" name="Shape 80"/>
          <p:cNvSpPr/>
          <p:nvPr/>
        </p:nvSpPr>
        <p:spPr>
          <a:xfrm>
            <a:off x="4828032" y="2084832"/>
            <a:ext cx="45720" cy="694944"/>
          </a:xfrm>
          <a:prstGeom prst="rect">
            <a:avLst/>
          </a:prstGeom>
          <a:solidFill>
            <a:srgbClr val="CC0066"/>
          </a:solidFill>
          <a:ln w="12700">
            <a:solidFill>
              <a:srgbClr val="CC0066"/>
            </a:solidFill>
            <a:prstDash val="solid"/>
          </a:ln>
        </p:spPr>
        <p:txBody>
          <a:bodyPr tIns="18288" bIns="18288"/>
          <a:lstStyle/>
          <a:p>
            <a:endParaRPr dirty="0"/>
          </a:p>
        </p:txBody>
      </p:sp>
      <p:sp>
        <p:nvSpPr>
          <p:cNvPr id="83" name="Text 81"/>
          <p:cNvSpPr/>
          <p:nvPr/>
        </p:nvSpPr>
        <p:spPr>
          <a:xfrm>
            <a:off x="4919472" y="2112264"/>
            <a:ext cx="2011680" cy="201168"/>
          </a:xfrm>
          <a:prstGeom prst="rect">
            <a:avLst/>
          </a:prstGeom>
          <a:noFill/>
          <a:ln/>
        </p:spPr>
        <p:txBody>
          <a:bodyPr wrap="square" lIns="0" tIns="0" rIns="0" bIns="0" rtlCol="0" anchor="ctr"/>
          <a:lstStyle/>
          <a:p>
            <a:pPr marL="0" indent="0">
              <a:buNone/>
            </a:pPr>
            <a:r>
              <a:rPr lang="en-US" sz="950" b="1" dirty="0">
                <a:solidFill>
                  <a:srgbClr val="2D1B2E"/>
                </a:solidFill>
                <a:latin typeface="Calibri" pitchFamily="34" charset="0"/>
                <a:ea typeface="Calibri" pitchFamily="34" charset="-122"/>
                <a:cs typeface="Calibri" pitchFamily="34" charset="-120"/>
              </a:rPr>
              <a:t>Palghar</a:t>
            </a:r>
            <a:endParaRPr lang="en-US" sz="950" dirty="0"/>
          </a:p>
        </p:txBody>
      </p:sp>
      <p:sp>
        <p:nvSpPr>
          <p:cNvPr id="84" name="Text 82"/>
          <p:cNvSpPr/>
          <p:nvPr/>
        </p:nvSpPr>
        <p:spPr>
          <a:xfrm>
            <a:off x="4919472" y="2304288"/>
            <a:ext cx="2011680" cy="182880"/>
          </a:xfrm>
          <a:prstGeom prst="rect">
            <a:avLst/>
          </a:prstGeom>
          <a:noFill/>
          <a:ln/>
        </p:spPr>
        <p:txBody>
          <a:bodyPr wrap="square" lIns="0" tIns="0" rIns="0" bIns="0" rtlCol="0" anchor="ctr"/>
          <a:lstStyle/>
          <a:p>
            <a:pPr marL="0" indent="0">
              <a:buNone/>
            </a:pPr>
            <a:r>
              <a:rPr lang="en-US" sz="780" b="1" dirty="0">
                <a:solidFill>
                  <a:srgbClr val="CC0066"/>
                </a:solidFill>
                <a:latin typeface="Calibri" pitchFamily="34" charset="0"/>
                <a:ea typeface="Calibri" pitchFamily="34" charset="-122"/>
                <a:cs typeface="Calibri" pitchFamily="34" charset="-120"/>
              </a:rPr>
              <a:t>3 Units  |  Maharashtra</a:t>
            </a:r>
            <a:endParaRPr lang="en-US" sz="750" dirty="0"/>
          </a:p>
        </p:txBody>
      </p:sp>
      <p:sp>
        <p:nvSpPr>
          <p:cNvPr id="85" name="Text 83"/>
          <p:cNvSpPr/>
          <p:nvPr/>
        </p:nvSpPr>
        <p:spPr>
          <a:xfrm>
            <a:off x="4919472" y="2487168"/>
            <a:ext cx="3767328" cy="128016"/>
          </a:xfrm>
          <a:prstGeom prst="rect">
            <a:avLst/>
          </a:prstGeom>
          <a:noFill/>
          <a:ln/>
        </p:spPr>
        <p:txBody>
          <a:bodyPr wrap="square" lIns="0" tIns="0" rIns="0" bIns="0" rtlCol="0" anchor="ctr"/>
          <a:lstStyle/>
          <a:p>
            <a:pPr marL="0" indent="0">
              <a:buNone/>
            </a:pPr>
            <a:r>
              <a:rPr lang="en-US" sz="700" dirty="0">
                <a:solidFill>
                  <a:srgbClr val="4A3550"/>
                </a:solidFill>
                <a:latin typeface="Calibri" pitchFamily="34" charset="0"/>
                <a:ea typeface="Calibri" pitchFamily="34" charset="-122"/>
                <a:cs typeface="Calibri" pitchFamily="34" charset="-120"/>
              </a:rPr>
              <a:t>Pigment Intermediates (</a:t>
            </a:r>
            <a:r>
              <a:rPr lang="en-US" sz="700" dirty="0" err="1">
                <a:solidFill>
                  <a:srgbClr val="4A3550"/>
                </a:solidFill>
                <a:latin typeface="Calibri" pitchFamily="34" charset="0"/>
                <a:ea typeface="Calibri" pitchFamily="34" charset="-122"/>
                <a:cs typeface="Calibri" pitchFamily="34" charset="-120"/>
              </a:rPr>
              <a:t>ODiHcl</a:t>
            </a:r>
            <a:r>
              <a:rPr lang="en-US" sz="700" dirty="0">
                <a:solidFill>
                  <a:srgbClr val="4A3550"/>
                </a:solidFill>
                <a:latin typeface="Calibri" pitchFamily="34" charset="0"/>
                <a:ea typeface="Calibri" pitchFamily="34" charset="-122"/>
                <a:cs typeface="Calibri" pitchFamily="34" charset="-120"/>
              </a:rPr>
              <a:t>, OT Base, 5COT Red TR)  •  Fast Color Bases &amp; Vat Dyes</a:t>
            </a:r>
            <a:endParaRPr lang="en-US" sz="680" dirty="0"/>
          </a:p>
        </p:txBody>
      </p:sp>
      <p:sp>
        <p:nvSpPr>
          <p:cNvPr id="86" name="Text 84"/>
          <p:cNvSpPr/>
          <p:nvPr/>
        </p:nvSpPr>
        <p:spPr>
          <a:xfrm>
            <a:off x="4919472" y="2615184"/>
            <a:ext cx="3767328" cy="128016"/>
          </a:xfrm>
          <a:prstGeom prst="rect">
            <a:avLst/>
          </a:prstGeom>
          <a:noFill/>
          <a:ln/>
        </p:spPr>
        <p:txBody>
          <a:bodyPr wrap="square" lIns="0" tIns="0" rIns="0" bIns="0" rtlCol="0" anchor="ctr"/>
          <a:lstStyle/>
          <a:p>
            <a:pPr marL="0" indent="0">
              <a:buNone/>
            </a:pPr>
            <a:r>
              <a:rPr lang="en-US" sz="700" dirty="0">
                <a:solidFill>
                  <a:srgbClr val="4A3550"/>
                </a:solidFill>
                <a:latin typeface="Calibri" pitchFamily="34" charset="0"/>
                <a:ea typeface="Calibri" pitchFamily="34" charset="-122"/>
                <a:cs typeface="Calibri" pitchFamily="34" charset="-120"/>
              </a:rPr>
              <a:t>World's Largest </a:t>
            </a:r>
            <a:r>
              <a:rPr lang="en-US" sz="700" dirty="0" err="1">
                <a:solidFill>
                  <a:srgbClr val="4A3550"/>
                </a:solidFill>
                <a:latin typeface="Calibri" pitchFamily="34" charset="0"/>
                <a:ea typeface="Calibri" pitchFamily="34" charset="-122"/>
                <a:cs typeface="Calibri" pitchFamily="34" charset="-120"/>
              </a:rPr>
              <a:t>ODiHCL</a:t>
            </a:r>
            <a:r>
              <a:rPr lang="en-US" sz="700" dirty="0">
                <a:solidFill>
                  <a:srgbClr val="4A3550"/>
                </a:solidFill>
                <a:latin typeface="Calibri" pitchFamily="34" charset="0"/>
                <a:ea typeface="Calibri" pitchFamily="34" charset="-122"/>
                <a:cs typeface="Calibri" pitchFamily="34" charset="-120"/>
              </a:rPr>
              <a:t> / Blue B Base Producer  •  Backward integration anchor for the group</a:t>
            </a:r>
            <a:endParaRPr lang="en-US" sz="680" dirty="0"/>
          </a:p>
        </p:txBody>
      </p:sp>
      <p:sp>
        <p:nvSpPr>
          <p:cNvPr id="93" name="Shape 91"/>
          <p:cNvSpPr/>
          <p:nvPr/>
        </p:nvSpPr>
        <p:spPr>
          <a:xfrm>
            <a:off x="4828032" y="3078720"/>
            <a:ext cx="4005072" cy="694944"/>
          </a:xfrm>
          <a:prstGeom prst="rect">
            <a:avLst/>
          </a:prstGeom>
          <a:solidFill>
            <a:srgbClr val="FFFFFF"/>
          </a:solidFill>
          <a:ln w="12700">
            <a:solidFill>
              <a:srgbClr val="C8E8E4"/>
            </a:solidFill>
            <a:prstDash val="solid"/>
          </a:ln>
        </p:spPr>
        <p:txBody>
          <a:bodyPr tIns="18288" bIns="18288"/>
          <a:lstStyle/>
          <a:p>
            <a:endParaRPr dirty="0"/>
          </a:p>
        </p:txBody>
      </p:sp>
      <p:sp>
        <p:nvSpPr>
          <p:cNvPr id="94" name="Shape 92"/>
          <p:cNvSpPr/>
          <p:nvPr/>
        </p:nvSpPr>
        <p:spPr>
          <a:xfrm>
            <a:off x="4828032" y="3092709"/>
            <a:ext cx="45720" cy="694944"/>
          </a:xfrm>
          <a:prstGeom prst="rect">
            <a:avLst/>
          </a:prstGeom>
          <a:solidFill>
            <a:srgbClr val="CC0066"/>
          </a:solidFill>
          <a:ln w="12700">
            <a:solidFill>
              <a:srgbClr val="CC0066"/>
            </a:solidFill>
            <a:prstDash val="solid"/>
          </a:ln>
        </p:spPr>
        <p:txBody>
          <a:bodyPr tIns="18288" bIns="18288"/>
          <a:lstStyle/>
          <a:p>
            <a:endParaRPr dirty="0"/>
          </a:p>
        </p:txBody>
      </p:sp>
      <p:sp>
        <p:nvSpPr>
          <p:cNvPr id="95" name="Text 93"/>
          <p:cNvSpPr/>
          <p:nvPr/>
        </p:nvSpPr>
        <p:spPr>
          <a:xfrm>
            <a:off x="4919472" y="3096931"/>
            <a:ext cx="2011680" cy="201168"/>
          </a:xfrm>
          <a:prstGeom prst="rect">
            <a:avLst/>
          </a:prstGeom>
          <a:noFill/>
          <a:ln/>
        </p:spPr>
        <p:txBody>
          <a:bodyPr wrap="square" lIns="0" tIns="0" rIns="0" bIns="0" rtlCol="0" anchor="ctr"/>
          <a:lstStyle/>
          <a:p>
            <a:pPr marL="0" indent="0">
              <a:buNone/>
            </a:pPr>
            <a:r>
              <a:rPr lang="en-US" sz="950" b="1" dirty="0">
                <a:solidFill>
                  <a:srgbClr val="2D1B2E"/>
                </a:solidFill>
                <a:latin typeface="Calibri" pitchFamily="34" charset="0"/>
                <a:ea typeface="Calibri" pitchFamily="34" charset="-122"/>
                <a:cs typeface="Calibri" pitchFamily="34" charset="-120"/>
              </a:rPr>
              <a:t>Ambernath</a:t>
            </a:r>
            <a:endParaRPr lang="en-US" sz="950" dirty="0"/>
          </a:p>
        </p:txBody>
      </p:sp>
      <p:sp>
        <p:nvSpPr>
          <p:cNvPr id="96" name="Text 94"/>
          <p:cNvSpPr/>
          <p:nvPr/>
        </p:nvSpPr>
        <p:spPr>
          <a:xfrm>
            <a:off x="4919472" y="3316816"/>
            <a:ext cx="2011680" cy="182880"/>
          </a:xfrm>
          <a:prstGeom prst="rect">
            <a:avLst/>
          </a:prstGeom>
          <a:noFill/>
          <a:ln/>
        </p:spPr>
        <p:txBody>
          <a:bodyPr wrap="square" lIns="0" tIns="0" rIns="0" bIns="0" rtlCol="0" anchor="ctr"/>
          <a:lstStyle/>
          <a:p>
            <a:pPr marL="0" indent="0">
              <a:buNone/>
            </a:pPr>
            <a:r>
              <a:rPr lang="en-US" sz="780" b="1" dirty="0">
                <a:solidFill>
                  <a:srgbClr val="CC0066"/>
                </a:solidFill>
                <a:latin typeface="Calibri" pitchFamily="34" charset="0"/>
                <a:ea typeface="Calibri" pitchFamily="34" charset="-122"/>
                <a:cs typeface="Calibri" pitchFamily="34" charset="-120"/>
              </a:rPr>
              <a:t>Multi-product Unit  |  Maharashtra</a:t>
            </a:r>
            <a:endParaRPr lang="en-US" sz="750" dirty="0"/>
          </a:p>
        </p:txBody>
      </p:sp>
      <p:sp>
        <p:nvSpPr>
          <p:cNvPr id="97" name="Text 95"/>
          <p:cNvSpPr/>
          <p:nvPr/>
        </p:nvSpPr>
        <p:spPr>
          <a:xfrm>
            <a:off x="4919472" y="3485761"/>
            <a:ext cx="3767328" cy="128016"/>
          </a:xfrm>
          <a:prstGeom prst="rect">
            <a:avLst/>
          </a:prstGeom>
          <a:noFill/>
          <a:ln/>
        </p:spPr>
        <p:txBody>
          <a:bodyPr wrap="square" lIns="0" tIns="0" rIns="0" bIns="0" rtlCol="0" anchor="ctr"/>
          <a:lstStyle/>
          <a:p>
            <a:pPr marL="0" indent="0">
              <a:buNone/>
            </a:pPr>
            <a:r>
              <a:rPr lang="en-US" sz="700" dirty="0">
                <a:solidFill>
                  <a:srgbClr val="4A3550"/>
                </a:solidFill>
                <a:latin typeface="Calibri" pitchFamily="34" charset="0"/>
                <a:ea typeface="Calibri" pitchFamily="34" charset="-122"/>
                <a:cs typeface="Calibri" pitchFamily="34" charset="-120"/>
              </a:rPr>
              <a:t>Naphthols, Reactive, Acid &amp; Direct Dyes  •  Pigment Powders &amp; Dispersions (SunActive®, SunDirect®)</a:t>
            </a:r>
            <a:endParaRPr lang="en-US" sz="680" dirty="0"/>
          </a:p>
        </p:txBody>
      </p:sp>
      <p:sp>
        <p:nvSpPr>
          <p:cNvPr id="98" name="Text 96"/>
          <p:cNvSpPr/>
          <p:nvPr/>
        </p:nvSpPr>
        <p:spPr>
          <a:xfrm>
            <a:off x="4919472" y="3627712"/>
            <a:ext cx="3767328" cy="128016"/>
          </a:xfrm>
          <a:prstGeom prst="rect">
            <a:avLst/>
          </a:prstGeom>
          <a:noFill/>
          <a:ln/>
        </p:spPr>
        <p:txBody>
          <a:bodyPr wrap="square" lIns="0" tIns="0" rIns="0" bIns="0" rtlCol="0" anchor="ctr"/>
          <a:lstStyle/>
          <a:p>
            <a:pPr marL="0" indent="0">
              <a:buNone/>
            </a:pPr>
            <a:r>
              <a:rPr lang="en-US" sz="700" dirty="0">
                <a:solidFill>
                  <a:srgbClr val="4A3550"/>
                </a:solidFill>
                <a:latin typeface="Calibri" pitchFamily="34" charset="0"/>
                <a:ea typeface="Calibri" pitchFamily="34" charset="-122"/>
                <a:cs typeface="Calibri" pitchFamily="34" charset="-120"/>
              </a:rPr>
              <a:t>Capacity: ~1,200 MT/yr powders; ~6,000 MT/yr dispersions  •  OEKO-TEX, REACH &amp; GOTS certified range</a:t>
            </a:r>
            <a:endParaRPr lang="en-US" sz="680" dirty="0"/>
          </a:p>
        </p:txBody>
      </p:sp>
      <p:sp>
        <p:nvSpPr>
          <p:cNvPr id="99" name="Shape 97"/>
          <p:cNvSpPr/>
          <p:nvPr/>
        </p:nvSpPr>
        <p:spPr>
          <a:xfrm>
            <a:off x="4837176" y="4009644"/>
            <a:ext cx="4005072" cy="694944"/>
          </a:xfrm>
          <a:prstGeom prst="rect">
            <a:avLst/>
          </a:prstGeom>
          <a:solidFill>
            <a:schemeClr val="bg1"/>
          </a:solidFill>
          <a:ln w="12700">
            <a:solidFill>
              <a:srgbClr val="C8E8E4"/>
            </a:solidFill>
            <a:prstDash val="solid"/>
          </a:ln>
        </p:spPr>
        <p:txBody>
          <a:bodyPr tIns="18288" bIns="18288"/>
          <a:lstStyle/>
          <a:p>
            <a:endParaRPr dirty="0"/>
          </a:p>
        </p:txBody>
      </p:sp>
      <p:sp>
        <p:nvSpPr>
          <p:cNvPr id="100" name="Shape 98"/>
          <p:cNvSpPr/>
          <p:nvPr/>
        </p:nvSpPr>
        <p:spPr>
          <a:xfrm>
            <a:off x="4828032" y="4009760"/>
            <a:ext cx="45720" cy="694944"/>
          </a:xfrm>
          <a:prstGeom prst="rect">
            <a:avLst/>
          </a:prstGeom>
          <a:solidFill>
            <a:srgbClr val="CC0066"/>
          </a:solidFill>
          <a:ln w="12700">
            <a:solidFill>
              <a:srgbClr val="CC0066"/>
            </a:solidFill>
            <a:prstDash val="solid"/>
          </a:ln>
        </p:spPr>
        <p:txBody>
          <a:bodyPr tIns="18288" bIns="18288"/>
          <a:lstStyle/>
          <a:p>
            <a:endParaRPr dirty="0"/>
          </a:p>
        </p:txBody>
      </p:sp>
      <p:sp>
        <p:nvSpPr>
          <p:cNvPr id="101" name="Text 99"/>
          <p:cNvSpPr/>
          <p:nvPr/>
        </p:nvSpPr>
        <p:spPr>
          <a:xfrm>
            <a:off x="4919472" y="4027916"/>
            <a:ext cx="2011680" cy="201168"/>
          </a:xfrm>
          <a:prstGeom prst="rect">
            <a:avLst/>
          </a:prstGeom>
          <a:noFill/>
          <a:ln/>
        </p:spPr>
        <p:txBody>
          <a:bodyPr wrap="square" lIns="0" tIns="0" rIns="0" bIns="0" rtlCol="0" anchor="ctr"/>
          <a:lstStyle/>
          <a:p>
            <a:pPr marL="0" indent="0">
              <a:buNone/>
            </a:pPr>
            <a:r>
              <a:rPr lang="en-US" sz="950" b="1" dirty="0">
                <a:solidFill>
                  <a:srgbClr val="2D1B2E"/>
                </a:solidFill>
                <a:latin typeface="Calibri" pitchFamily="34" charset="0"/>
                <a:ea typeface="Calibri" pitchFamily="34" charset="-122"/>
                <a:cs typeface="Calibri" pitchFamily="34" charset="-120"/>
              </a:rPr>
              <a:t>Sayakha ★ New</a:t>
            </a:r>
            <a:endParaRPr lang="en-US" sz="950" dirty="0"/>
          </a:p>
        </p:txBody>
      </p:sp>
      <p:sp>
        <p:nvSpPr>
          <p:cNvPr id="102" name="Text 100"/>
          <p:cNvSpPr/>
          <p:nvPr/>
        </p:nvSpPr>
        <p:spPr>
          <a:xfrm>
            <a:off x="4919472" y="4201364"/>
            <a:ext cx="2011680" cy="182880"/>
          </a:xfrm>
          <a:prstGeom prst="rect">
            <a:avLst/>
          </a:prstGeom>
          <a:noFill/>
          <a:ln/>
        </p:spPr>
        <p:txBody>
          <a:bodyPr wrap="square" lIns="0" tIns="0" rIns="0" bIns="0" rtlCol="0" anchor="ctr"/>
          <a:lstStyle/>
          <a:p>
            <a:pPr marL="0" indent="0">
              <a:buNone/>
            </a:pPr>
            <a:r>
              <a:rPr lang="en-US" sz="780" b="1" dirty="0">
                <a:solidFill>
                  <a:srgbClr val="CC0066"/>
                </a:solidFill>
                <a:latin typeface="Calibri" pitchFamily="34" charset="0"/>
                <a:ea typeface="Calibri" pitchFamily="34" charset="-122"/>
                <a:cs typeface="Calibri" pitchFamily="34" charset="-120"/>
              </a:rPr>
              <a:t>Greenfield  |  Gujarat PCPIR</a:t>
            </a:r>
            <a:endParaRPr lang="en-US" sz="750" dirty="0"/>
          </a:p>
        </p:txBody>
      </p:sp>
      <p:sp>
        <p:nvSpPr>
          <p:cNvPr id="103" name="Text 101"/>
          <p:cNvSpPr/>
          <p:nvPr/>
        </p:nvSpPr>
        <p:spPr>
          <a:xfrm>
            <a:off x="4919472" y="4402822"/>
            <a:ext cx="3767328" cy="128016"/>
          </a:xfrm>
          <a:prstGeom prst="rect">
            <a:avLst/>
          </a:prstGeom>
          <a:noFill/>
          <a:ln/>
        </p:spPr>
        <p:txBody>
          <a:bodyPr wrap="square" lIns="0" tIns="0" rIns="0" bIns="0" rtlCol="0" anchor="ctr"/>
          <a:lstStyle/>
          <a:p>
            <a:r>
              <a:rPr lang="en-US" sz="680" dirty="0">
                <a:solidFill>
                  <a:srgbClr val="4A3550"/>
                </a:solidFill>
                <a:latin typeface="Calibri" pitchFamily="34" charset="0"/>
                <a:ea typeface="Calibri" pitchFamily="34" charset="-122"/>
                <a:cs typeface="Calibri" pitchFamily="34" charset="-120"/>
              </a:rPr>
              <a:t>Phase-1: Pigment powders and HPP grades 3600TPA • </a:t>
            </a:r>
            <a:endParaRPr lang="en-US" sz="680" dirty="0"/>
          </a:p>
        </p:txBody>
      </p:sp>
      <p:sp>
        <p:nvSpPr>
          <p:cNvPr id="104" name="Text 102"/>
          <p:cNvSpPr/>
          <p:nvPr/>
        </p:nvSpPr>
        <p:spPr>
          <a:xfrm>
            <a:off x="4919472" y="4530826"/>
            <a:ext cx="3767328" cy="128016"/>
          </a:xfrm>
          <a:prstGeom prst="rect">
            <a:avLst/>
          </a:prstGeom>
          <a:noFill/>
          <a:ln/>
        </p:spPr>
        <p:txBody>
          <a:bodyPr wrap="square" lIns="0" tIns="0" rIns="0" bIns="0" rtlCol="0" anchor="ctr"/>
          <a:lstStyle/>
          <a:p>
            <a:pPr marL="0" indent="0">
              <a:buNone/>
            </a:pPr>
            <a:r>
              <a:rPr lang="en-US" sz="700" dirty="0">
                <a:solidFill>
                  <a:srgbClr val="4A3550"/>
                </a:solidFill>
                <a:latin typeface="Calibri" pitchFamily="34" charset="0"/>
                <a:ea typeface="Calibri" pitchFamily="34" charset="-122"/>
                <a:cs typeface="Calibri" pitchFamily="34" charset="-120"/>
              </a:rPr>
              <a:t>Environmental clearance &amp; building approval received  • Commercial production started  </a:t>
            </a:r>
          </a:p>
          <a:p>
            <a:pPr marL="0" indent="0">
              <a:buNone/>
            </a:pPr>
            <a:r>
              <a:rPr lang="en-US" sz="700" dirty="0">
                <a:solidFill>
                  <a:srgbClr val="4A3550"/>
                </a:solidFill>
                <a:latin typeface="Calibri" pitchFamily="34" charset="0"/>
                <a:ea typeface="Calibri" pitchFamily="34" charset="-122"/>
                <a:cs typeface="Calibri" pitchFamily="34" charset="-120"/>
              </a:rPr>
              <a:t>Near Dahej port — strategic for export logistics</a:t>
            </a:r>
            <a:endParaRPr lang="en-US" sz="680" dirty="0"/>
          </a:p>
        </p:txBody>
      </p:sp>
      <p:sp>
        <p:nvSpPr>
          <p:cNvPr id="105" name="Shape 103"/>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106" name="Text 104"/>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107" name="Text 105"/>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8 / 27</a:t>
            </a:r>
            <a:endParaRPr lang="en-US" sz="700" dirty="0">
              <a:solidFill>
                <a:schemeClr val="bg1"/>
              </a:solidFill>
            </a:endParaRPr>
          </a:p>
        </p:txBody>
      </p:sp>
      <p:pic>
        <p:nvPicPr>
          <p:cNvPr id="90" name="Picture 89">
            <a:extLst>
              <a:ext uri="{FF2B5EF4-FFF2-40B4-BE49-F238E27FC236}">
                <a16:creationId xmlns:a16="http://schemas.microsoft.com/office/drawing/2014/main" id="{4A850CFC-A93C-7140-249D-A0DBF0060697}"/>
              </a:ext>
            </a:extLst>
          </p:cNvPr>
          <p:cNvPicPr>
            <a:picLocks noChangeAspect="1"/>
          </p:cNvPicPr>
          <p:nvPr/>
        </p:nvPicPr>
        <p:blipFill>
          <a:blip r:embed="rId3"/>
          <a:stretch>
            <a:fillRect/>
          </a:stretch>
        </p:blipFill>
        <p:spPr>
          <a:xfrm>
            <a:off x="5921847" y="51511"/>
            <a:ext cx="1393353" cy="5153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bg>
      <p:bgPr>
        <a:solidFill>
          <a:srgbClr val="FAFAFA"/>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2D1B2E"/>
          </a:solidFill>
          <a:ln w="12700">
            <a:solidFill>
              <a:srgbClr val="2D1B2E"/>
            </a:solidFill>
            <a:prstDash val="solid"/>
          </a:ln>
        </p:spPr>
        <p:txBody>
          <a:bodyPr tIns="18288" bIns="18288"/>
          <a:lstStyle/>
          <a:p>
            <a:endParaRPr dirty="0"/>
          </a:p>
        </p:txBody>
      </p:sp>
      <p:sp>
        <p:nvSpPr>
          <p:cNvPr id="3" name="Shape 1"/>
          <p:cNvSpPr/>
          <p:nvPr/>
        </p:nvSpPr>
        <p:spPr>
          <a:xfrm>
            <a:off x="0" y="0"/>
            <a:ext cx="50292" cy="658368"/>
          </a:xfrm>
          <a:prstGeom prst="rect">
            <a:avLst/>
          </a:prstGeom>
          <a:solidFill>
            <a:srgbClr val="CC0066"/>
          </a:solidFill>
          <a:ln w="12700">
            <a:solidFill>
              <a:srgbClr val="CC0066"/>
            </a:solidFill>
            <a:prstDash val="solid"/>
          </a:ln>
        </p:spPr>
        <p:txBody>
          <a:bodyPr tIns="18288" bIns="18288"/>
          <a:lstStyle/>
          <a:p>
            <a:endParaRPr dirty="0"/>
          </a:p>
        </p:txBody>
      </p:sp>
      <p:sp>
        <p:nvSpPr>
          <p:cNvPr id="4" name="Text 2"/>
          <p:cNvSpPr/>
          <p:nvPr/>
        </p:nvSpPr>
        <p:spPr>
          <a:xfrm>
            <a:off x="164592" y="64008"/>
            <a:ext cx="6858000" cy="530352"/>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Operations &amp; Product Portfolio</a:t>
            </a:r>
            <a:endParaRPr lang="en-US" sz="1800" dirty="0"/>
          </a:p>
        </p:txBody>
      </p:sp>
      <p:sp>
        <p:nvSpPr>
          <p:cNvPr id="5" name="Shape 3"/>
          <p:cNvSpPr/>
          <p:nvPr/>
        </p:nvSpPr>
        <p:spPr>
          <a:xfrm>
            <a:off x="7818120" y="128016"/>
            <a:ext cx="1188720" cy="384048"/>
          </a:xfrm>
          <a:prstGeom prst="rect">
            <a:avLst/>
          </a:prstGeom>
          <a:solidFill>
            <a:srgbClr val="CC0066"/>
          </a:solidFill>
          <a:ln w="12700">
            <a:solidFill>
              <a:srgbClr val="CC0066"/>
            </a:solidFill>
            <a:prstDash val="solid"/>
          </a:ln>
        </p:spPr>
        <p:txBody>
          <a:bodyPr tIns="18288" bIns="18288"/>
          <a:lstStyle/>
          <a:p>
            <a:endParaRPr dirty="0"/>
          </a:p>
        </p:txBody>
      </p:sp>
      <p:sp>
        <p:nvSpPr>
          <p:cNvPr id="6" name="Text 4"/>
          <p:cNvSpPr/>
          <p:nvPr/>
        </p:nvSpPr>
        <p:spPr>
          <a:xfrm>
            <a:off x="7818120" y="128016"/>
            <a:ext cx="1188720" cy="384048"/>
          </a:xfrm>
          <a:prstGeom prst="rect">
            <a:avLst/>
          </a:prstGeom>
          <a:noFill/>
          <a:ln/>
        </p:spPr>
        <p:txBody>
          <a:bodyPr wrap="square" lIns="0" tIns="0" rIns="0" bIns="0" rtlCol="0" anchor="ctr"/>
          <a:lstStyle/>
          <a:p>
            <a:pPr marL="0" indent="0" algn="ctr">
              <a:buNone/>
            </a:pPr>
            <a:r>
              <a:rPr lang="en-US" sz="900" b="1" dirty="0">
                <a:solidFill>
                  <a:srgbClr val="2D1B2E"/>
                </a:solidFill>
                <a:latin typeface="Calibri" pitchFamily="34" charset="0"/>
                <a:ea typeface="Calibri" pitchFamily="34" charset="-122"/>
                <a:cs typeface="Calibri" pitchFamily="34" charset="-120"/>
              </a:rPr>
              <a:t>PRODUCTS</a:t>
            </a:r>
            <a:endParaRPr lang="en-US" sz="900" dirty="0"/>
          </a:p>
        </p:txBody>
      </p:sp>
      <p:sp>
        <p:nvSpPr>
          <p:cNvPr id="7" name="Shape 5"/>
          <p:cNvSpPr/>
          <p:nvPr/>
        </p:nvSpPr>
        <p:spPr>
          <a:xfrm>
            <a:off x="164592" y="804672"/>
            <a:ext cx="4297680" cy="4041648"/>
          </a:xfrm>
          <a:prstGeom prst="rect">
            <a:avLst/>
          </a:prstGeom>
          <a:solidFill>
            <a:srgbClr val="F9F0FB"/>
          </a:solidFill>
          <a:ln w="12700">
            <a:solidFill>
              <a:srgbClr val="E8D0F0"/>
            </a:solidFill>
            <a:prstDash val="solid"/>
          </a:ln>
        </p:spPr>
        <p:txBody>
          <a:bodyPr tIns="18288" bIns="18288"/>
          <a:lstStyle/>
          <a:p>
            <a:endParaRPr dirty="0"/>
          </a:p>
        </p:txBody>
      </p:sp>
      <p:sp>
        <p:nvSpPr>
          <p:cNvPr id="8" name="Shape 6"/>
          <p:cNvSpPr/>
          <p:nvPr/>
        </p:nvSpPr>
        <p:spPr>
          <a:xfrm>
            <a:off x="164592" y="804672"/>
            <a:ext cx="50292" cy="4041648"/>
          </a:xfrm>
          <a:prstGeom prst="rect">
            <a:avLst/>
          </a:prstGeom>
          <a:solidFill>
            <a:srgbClr val="CC0066"/>
          </a:solidFill>
          <a:ln w="12700">
            <a:solidFill>
              <a:srgbClr val="CC0066"/>
            </a:solidFill>
            <a:prstDash val="solid"/>
          </a:ln>
        </p:spPr>
        <p:txBody>
          <a:bodyPr tIns="18288" bIns="18288"/>
          <a:lstStyle/>
          <a:p>
            <a:endParaRPr dirty="0"/>
          </a:p>
        </p:txBody>
      </p:sp>
      <p:sp>
        <p:nvSpPr>
          <p:cNvPr id="9" name="Text 7"/>
          <p:cNvSpPr/>
          <p:nvPr/>
        </p:nvSpPr>
        <p:spPr>
          <a:xfrm>
            <a:off x="320040" y="877824"/>
            <a:ext cx="4023360" cy="274320"/>
          </a:xfrm>
          <a:prstGeom prst="rect">
            <a:avLst/>
          </a:prstGeom>
          <a:noFill/>
          <a:ln/>
        </p:spPr>
        <p:txBody>
          <a:bodyPr wrap="square" lIns="0" tIns="0" rIns="0" bIns="0" rtlCol="0" anchor="ctr"/>
          <a:lstStyle/>
          <a:p>
            <a:pPr marL="0" indent="0">
              <a:buNone/>
            </a:pPr>
            <a:r>
              <a:rPr lang="en-US" sz="950" b="1" kern="0" spc="100" dirty="0">
                <a:solidFill>
                  <a:srgbClr val="CC0066"/>
                </a:solidFill>
                <a:latin typeface="Calibri" pitchFamily="34" charset="0"/>
                <a:ea typeface="Calibri" pitchFamily="34" charset="-122"/>
                <a:cs typeface="Calibri" pitchFamily="34" charset="-120"/>
              </a:rPr>
              <a:t>OPERATIONS &amp; SECTORS SERVED</a:t>
            </a:r>
            <a:endParaRPr lang="en-US" sz="950" dirty="0"/>
          </a:p>
        </p:txBody>
      </p:sp>
      <p:sp>
        <p:nvSpPr>
          <p:cNvPr id="10" name="Shape 8"/>
          <p:cNvSpPr/>
          <p:nvPr/>
        </p:nvSpPr>
        <p:spPr>
          <a:xfrm>
            <a:off x="347472" y="1261872"/>
            <a:ext cx="1920240" cy="530352"/>
          </a:xfrm>
          <a:prstGeom prst="rect">
            <a:avLst/>
          </a:prstGeom>
          <a:solidFill>
            <a:srgbClr val="F5EEF8"/>
          </a:solidFill>
          <a:ln w="12700">
            <a:solidFill>
              <a:srgbClr val="D8B4E8"/>
            </a:solidFill>
            <a:prstDash val="solid"/>
          </a:ln>
        </p:spPr>
        <p:txBody>
          <a:bodyPr tIns="18288" bIns="18288"/>
          <a:lstStyle/>
          <a:p>
            <a:endParaRPr dirty="0"/>
          </a:p>
        </p:txBody>
      </p:sp>
      <p:sp>
        <p:nvSpPr>
          <p:cNvPr id="11" name="Shape 9"/>
          <p:cNvSpPr/>
          <p:nvPr/>
        </p:nvSpPr>
        <p:spPr>
          <a:xfrm>
            <a:off x="438912" y="1426464"/>
            <a:ext cx="201168" cy="201168"/>
          </a:xfrm>
          <a:prstGeom prst="ellipse">
            <a:avLst/>
          </a:prstGeom>
          <a:solidFill>
            <a:srgbClr val="CC0066"/>
          </a:solidFill>
          <a:ln w="12700">
            <a:solidFill>
              <a:srgbClr val="E87722"/>
            </a:solidFill>
            <a:prstDash val="solid"/>
          </a:ln>
        </p:spPr>
        <p:txBody>
          <a:bodyPr tIns="18288" bIns="18288"/>
          <a:lstStyle/>
          <a:p>
            <a:endParaRPr dirty="0"/>
          </a:p>
        </p:txBody>
      </p:sp>
      <p:sp>
        <p:nvSpPr>
          <p:cNvPr id="12" name="Text 10"/>
          <p:cNvSpPr/>
          <p:nvPr/>
        </p:nvSpPr>
        <p:spPr>
          <a:xfrm>
            <a:off x="713232" y="1335024"/>
            <a:ext cx="1481328" cy="402336"/>
          </a:xfrm>
          <a:prstGeom prst="rect">
            <a:avLst/>
          </a:prstGeom>
          <a:noFill/>
          <a:ln/>
        </p:spPr>
        <p:txBody>
          <a:bodyPr wrap="square" lIns="0" tIns="0" rIns="0" bIns="0" rtlCol="0" anchor="ctr"/>
          <a:lstStyle/>
          <a:p>
            <a:pPr marL="0" indent="0">
              <a:buNone/>
            </a:pPr>
            <a:r>
              <a:rPr lang="en-US" sz="900" dirty="0">
                <a:solidFill>
                  <a:srgbClr val="2D1B2E"/>
                </a:solidFill>
                <a:latin typeface="Calibri" pitchFamily="34" charset="0"/>
                <a:ea typeface="Calibri" pitchFamily="34" charset="-122"/>
                <a:cs typeface="Calibri" pitchFamily="34" charset="-120"/>
              </a:rPr>
              <a:t>Textiles &amp; Apparel</a:t>
            </a:r>
            <a:endParaRPr lang="en-US" sz="900" dirty="0"/>
          </a:p>
        </p:txBody>
      </p:sp>
      <p:sp>
        <p:nvSpPr>
          <p:cNvPr id="13" name="Shape 11"/>
          <p:cNvSpPr/>
          <p:nvPr/>
        </p:nvSpPr>
        <p:spPr>
          <a:xfrm>
            <a:off x="2404872" y="1261872"/>
            <a:ext cx="1920240" cy="530352"/>
          </a:xfrm>
          <a:prstGeom prst="rect">
            <a:avLst/>
          </a:prstGeom>
          <a:solidFill>
            <a:srgbClr val="F5EEF8"/>
          </a:solidFill>
          <a:ln w="12700">
            <a:solidFill>
              <a:srgbClr val="D8B4E8"/>
            </a:solidFill>
            <a:prstDash val="solid"/>
          </a:ln>
        </p:spPr>
        <p:txBody>
          <a:bodyPr tIns="18288" bIns="18288"/>
          <a:lstStyle/>
          <a:p>
            <a:endParaRPr dirty="0"/>
          </a:p>
        </p:txBody>
      </p:sp>
      <p:sp>
        <p:nvSpPr>
          <p:cNvPr id="14" name="Shape 12"/>
          <p:cNvSpPr/>
          <p:nvPr/>
        </p:nvSpPr>
        <p:spPr>
          <a:xfrm>
            <a:off x="2496312" y="1426464"/>
            <a:ext cx="201168" cy="201168"/>
          </a:xfrm>
          <a:prstGeom prst="ellipse">
            <a:avLst/>
          </a:prstGeom>
          <a:solidFill>
            <a:srgbClr val="CC0066"/>
          </a:solidFill>
          <a:ln w="12700">
            <a:solidFill>
              <a:srgbClr val="E87722"/>
            </a:solidFill>
            <a:prstDash val="solid"/>
          </a:ln>
        </p:spPr>
        <p:txBody>
          <a:bodyPr tIns="18288" bIns="18288"/>
          <a:lstStyle/>
          <a:p>
            <a:endParaRPr dirty="0"/>
          </a:p>
        </p:txBody>
      </p:sp>
      <p:sp>
        <p:nvSpPr>
          <p:cNvPr id="15" name="Text 13"/>
          <p:cNvSpPr/>
          <p:nvPr/>
        </p:nvSpPr>
        <p:spPr>
          <a:xfrm>
            <a:off x="2770632" y="1335024"/>
            <a:ext cx="1481328" cy="402336"/>
          </a:xfrm>
          <a:prstGeom prst="rect">
            <a:avLst/>
          </a:prstGeom>
          <a:noFill/>
          <a:ln/>
        </p:spPr>
        <p:txBody>
          <a:bodyPr wrap="square" lIns="0" tIns="0" rIns="0" bIns="0" rtlCol="0" anchor="ctr"/>
          <a:lstStyle/>
          <a:p>
            <a:pPr marL="0" indent="0">
              <a:buNone/>
            </a:pPr>
            <a:r>
              <a:rPr lang="en-US" sz="900" dirty="0">
                <a:solidFill>
                  <a:srgbClr val="2D1B2E"/>
                </a:solidFill>
                <a:latin typeface="Calibri" pitchFamily="34" charset="0"/>
                <a:ea typeface="Calibri" pitchFamily="34" charset="-122"/>
                <a:cs typeface="Calibri" pitchFamily="34" charset="-120"/>
              </a:rPr>
              <a:t>Paints &amp; Coatings</a:t>
            </a:r>
            <a:endParaRPr lang="en-US" sz="900" dirty="0"/>
          </a:p>
        </p:txBody>
      </p:sp>
      <p:sp>
        <p:nvSpPr>
          <p:cNvPr id="16" name="Shape 14"/>
          <p:cNvSpPr/>
          <p:nvPr/>
        </p:nvSpPr>
        <p:spPr>
          <a:xfrm>
            <a:off x="347472" y="1920240"/>
            <a:ext cx="1920240" cy="530352"/>
          </a:xfrm>
          <a:prstGeom prst="rect">
            <a:avLst/>
          </a:prstGeom>
          <a:solidFill>
            <a:srgbClr val="F5EEF8"/>
          </a:solidFill>
          <a:ln w="12700">
            <a:solidFill>
              <a:srgbClr val="D8B4E8"/>
            </a:solidFill>
            <a:prstDash val="solid"/>
          </a:ln>
        </p:spPr>
        <p:txBody>
          <a:bodyPr tIns="18288" bIns="18288"/>
          <a:lstStyle/>
          <a:p>
            <a:endParaRPr dirty="0"/>
          </a:p>
        </p:txBody>
      </p:sp>
      <p:sp>
        <p:nvSpPr>
          <p:cNvPr id="17" name="Shape 15"/>
          <p:cNvSpPr/>
          <p:nvPr/>
        </p:nvSpPr>
        <p:spPr>
          <a:xfrm>
            <a:off x="438912" y="2084832"/>
            <a:ext cx="201168" cy="201168"/>
          </a:xfrm>
          <a:prstGeom prst="ellipse">
            <a:avLst/>
          </a:prstGeom>
          <a:solidFill>
            <a:srgbClr val="CC0066"/>
          </a:solidFill>
          <a:ln w="12700">
            <a:solidFill>
              <a:srgbClr val="E87722"/>
            </a:solidFill>
            <a:prstDash val="solid"/>
          </a:ln>
        </p:spPr>
        <p:txBody>
          <a:bodyPr tIns="18288" bIns="18288"/>
          <a:lstStyle/>
          <a:p>
            <a:endParaRPr dirty="0"/>
          </a:p>
        </p:txBody>
      </p:sp>
      <p:sp>
        <p:nvSpPr>
          <p:cNvPr id="18" name="Text 16"/>
          <p:cNvSpPr/>
          <p:nvPr/>
        </p:nvSpPr>
        <p:spPr>
          <a:xfrm>
            <a:off x="713232" y="1993392"/>
            <a:ext cx="1481328" cy="402336"/>
          </a:xfrm>
          <a:prstGeom prst="rect">
            <a:avLst/>
          </a:prstGeom>
          <a:noFill/>
          <a:ln/>
        </p:spPr>
        <p:txBody>
          <a:bodyPr wrap="square" lIns="0" tIns="0" rIns="0" bIns="0" rtlCol="0" anchor="ctr"/>
          <a:lstStyle/>
          <a:p>
            <a:pPr marL="0" indent="0">
              <a:buNone/>
            </a:pPr>
            <a:r>
              <a:rPr lang="en-US" sz="900" dirty="0">
                <a:solidFill>
                  <a:srgbClr val="2D1B2E"/>
                </a:solidFill>
                <a:latin typeface="Calibri" pitchFamily="34" charset="0"/>
                <a:ea typeface="Calibri" pitchFamily="34" charset="-122"/>
                <a:cs typeface="Calibri" pitchFamily="34" charset="-120"/>
              </a:rPr>
              <a:t>Plastics &amp; Masterbatches</a:t>
            </a:r>
            <a:endParaRPr lang="en-US" sz="900" dirty="0"/>
          </a:p>
        </p:txBody>
      </p:sp>
      <p:sp>
        <p:nvSpPr>
          <p:cNvPr id="19" name="Shape 17"/>
          <p:cNvSpPr/>
          <p:nvPr/>
        </p:nvSpPr>
        <p:spPr>
          <a:xfrm>
            <a:off x="2404872" y="1920240"/>
            <a:ext cx="1920240" cy="530352"/>
          </a:xfrm>
          <a:prstGeom prst="rect">
            <a:avLst/>
          </a:prstGeom>
          <a:solidFill>
            <a:srgbClr val="F5EEF8"/>
          </a:solidFill>
          <a:ln w="12700">
            <a:solidFill>
              <a:srgbClr val="D8B4E8"/>
            </a:solidFill>
            <a:prstDash val="solid"/>
          </a:ln>
        </p:spPr>
        <p:txBody>
          <a:bodyPr tIns="18288" bIns="18288"/>
          <a:lstStyle/>
          <a:p>
            <a:endParaRPr dirty="0"/>
          </a:p>
        </p:txBody>
      </p:sp>
      <p:sp>
        <p:nvSpPr>
          <p:cNvPr id="20" name="Shape 18"/>
          <p:cNvSpPr/>
          <p:nvPr/>
        </p:nvSpPr>
        <p:spPr>
          <a:xfrm>
            <a:off x="2496312" y="2084832"/>
            <a:ext cx="201168" cy="201168"/>
          </a:xfrm>
          <a:prstGeom prst="ellipse">
            <a:avLst/>
          </a:prstGeom>
          <a:solidFill>
            <a:srgbClr val="CC0066"/>
          </a:solidFill>
          <a:ln w="12700">
            <a:solidFill>
              <a:srgbClr val="E87722"/>
            </a:solidFill>
            <a:prstDash val="solid"/>
          </a:ln>
        </p:spPr>
        <p:txBody>
          <a:bodyPr tIns="18288" bIns="18288"/>
          <a:lstStyle/>
          <a:p>
            <a:endParaRPr dirty="0"/>
          </a:p>
        </p:txBody>
      </p:sp>
      <p:sp>
        <p:nvSpPr>
          <p:cNvPr id="21" name="Text 19"/>
          <p:cNvSpPr/>
          <p:nvPr/>
        </p:nvSpPr>
        <p:spPr>
          <a:xfrm>
            <a:off x="2770632" y="1993392"/>
            <a:ext cx="1481328" cy="402336"/>
          </a:xfrm>
          <a:prstGeom prst="rect">
            <a:avLst/>
          </a:prstGeom>
          <a:noFill/>
          <a:ln/>
        </p:spPr>
        <p:txBody>
          <a:bodyPr wrap="square" lIns="0" tIns="0" rIns="0" bIns="0" rtlCol="0" anchor="ctr"/>
          <a:lstStyle/>
          <a:p>
            <a:pPr marL="0" indent="0">
              <a:buNone/>
            </a:pPr>
            <a:r>
              <a:rPr lang="en-US" sz="900" dirty="0">
                <a:solidFill>
                  <a:srgbClr val="2D1B2E"/>
                </a:solidFill>
                <a:latin typeface="Calibri" pitchFamily="34" charset="0"/>
                <a:ea typeface="Calibri" pitchFamily="34" charset="-122"/>
                <a:cs typeface="Calibri" pitchFamily="34" charset="-120"/>
              </a:rPr>
              <a:t>Printing Inks</a:t>
            </a:r>
            <a:endParaRPr lang="en-US" sz="900" dirty="0"/>
          </a:p>
        </p:txBody>
      </p:sp>
      <p:sp>
        <p:nvSpPr>
          <p:cNvPr id="22" name="Shape 20"/>
          <p:cNvSpPr/>
          <p:nvPr/>
        </p:nvSpPr>
        <p:spPr>
          <a:xfrm>
            <a:off x="347472" y="2578608"/>
            <a:ext cx="1920240" cy="530352"/>
          </a:xfrm>
          <a:prstGeom prst="rect">
            <a:avLst/>
          </a:prstGeom>
          <a:solidFill>
            <a:srgbClr val="F5EEF8"/>
          </a:solidFill>
          <a:ln w="12700">
            <a:solidFill>
              <a:srgbClr val="D8B4E8"/>
            </a:solidFill>
            <a:prstDash val="solid"/>
          </a:ln>
        </p:spPr>
        <p:txBody>
          <a:bodyPr tIns="18288" bIns="18288"/>
          <a:lstStyle/>
          <a:p>
            <a:endParaRPr dirty="0"/>
          </a:p>
        </p:txBody>
      </p:sp>
      <p:sp>
        <p:nvSpPr>
          <p:cNvPr id="23" name="Shape 21"/>
          <p:cNvSpPr/>
          <p:nvPr/>
        </p:nvSpPr>
        <p:spPr>
          <a:xfrm>
            <a:off x="438912" y="2743200"/>
            <a:ext cx="201168" cy="201168"/>
          </a:xfrm>
          <a:prstGeom prst="ellipse">
            <a:avLst/>
          </a:prstGeom>
          <a:solidFill>
            <a:srgbClr val="CC0066"/>
          </a:solidFill>
          <a:ln w="12700">
            <a:solidFill>
              <a:srgbClr val="E87722"/>
            </a:solidFill>
            <a:prstDash val="solid"/>
          </a:ln>
        </p:spPr>
        <p:txBody>
          <a:bodyPr tIns="18288" bIns="18288"/>
          <a:lstStyle/>
          <a:p>
            <a:endParaRPr dirty="0"/>
          </a:p>
        </p:txBody>
      </p:sp>
      <p:sp>
        <p:nvSpPr>
          <p:cNvPr id="24" name="Text 22"/>
          <p:cNvSpPr/>
          <p:nvPr/>
        </p:nvSpPr>
        <p:spPr>
          <a:xfrm>
            <a:off x="713232" y="2651760"/>
            <a:ext cx="1481328" cy="402336"/>
          </a:xfrm>
          <a:prstGeom prst="rect">
            <a:avLst/>
          </a:prstGeom>
          <a:noFill/>
          <a:ln/>
        </p:spPr>
        <p:txBody>
          <a:bodyPr wrap="square" lIns="0" tIns="0" rIns="0" bIns="0" rtlCol="0" anchor="ctr"/>
          <a:lstStyle/>
          <a:p>
            <a:pPr marL="0" indent="0">
              <a:buNone/>
            </a:pPr>
            <a:r>
              <a:rPr lang="en-US" sz="900" dirty="0">
                <a:solidFill>
                  <a:srgbClr val="2D1B2E"/>
                </a:solidFill>
                <a:latin typeface="Calibri" pitchFamily="34" charset="0"/>
                <a:ea typeface="Calibri" pitchFamily="34" charset="-122"/>
                <a:cs typeface="Calibri" pitchFamily="34" charset="-120"/>
              </a:rPr>
              <a:t>Cosmetics &amp; Food</a:t>
            </a:r>
            <a:endParaRPr lang="en-US" sz="900" dirty="0"/>
          </a:p>
        </p:txBody>
      </p:sp>
      <p:sp>
        <p:nvSpPr>
          <p:cNvPr id="25" name="Shape 23"/>
          <p:cNvSpPr/>
          <p:nvPr/>
        </p:nvSpPr>
        <p:spPr>
          <a:xfrm>
            <a:off x="2404872" y="2578608"/>
            <a:ext cx="1920240" cy="530352"/>
          </a:xfrm>
          <a:prstGeom prst="rect">
            <a:avLst/>
          </a:prstGeom>
          <a:solidFill>
            <a:srgbClr val="F5EEF8"/>
          </a:solidFill>
          <a:ln w="12700">
            <a:solidFill>
              <a:srgbClr val="D8B4E8"/>
            </a:solidFill>
            <a:prstDash val="solid"/>
          </a:ln>
        </p:spPr>
        <p:txBody>
          <a:bodyPr tIns="18288" bIns="18288"/>
          <a:lstStyle/>
          <a:p>
            <a:endParaRPr dirty="0"/>
          </a:p>
        </p:txBody>
      </p:sp>
      <p:sp>
        <p:nvSpPr>
          <p:cNvPr id="26" name="Shape 24"/>
          <p:cNvSpPr/>
          <p:nvPr/>
        </p:nvSpPr>
        <p:spPr>
          <a:xfrm>
            <a:off x="2496312" y="2743200"/>
            <a:ext cx="201168" cy="201168"/>
          </a:xfrm>
          <a:prstGeom prst="ellipse">
            <a:avLst/>
          </a:prstGeom>
          <a:solidFill>
            <a:srgbClr val="CC0066"/>
          </a:solidFill>
          <a:ln w="12700">
            <a:solidFill>
              <a:srgbClr val="E87722"/>
            </a:solidFill>
            <a:prstDash val="solid"/>
          </a:ln>
        </p:spPr>
        <p:txBody>
          <a:bodyPr tIns="18288" bIns="18288"/>
          <a:lstStyle/>
          <a:p>
            <a:endParaRPr dirty="0"/>
          </a:p>
        </p:txBody>
      </p:sp>
      <p:sp>
        <p:nvSpPr>
          <p:cNvPr id="27" name="Text 25"/>
          <p:cNvSpPr/>
          <p:nvPr/>
        </p:nvSpPr>
        <p:spPr>
          <a:xfrm>
            <a:off x="2770632" y="2651760"/>
            <a:ext cx="1481328" cy="402336"/>
          </a:xfrm>
          <a:prstGeom prst="rect">
            <a:avLst/>
          </a:prstGeom>
          <a:noFill/>
          <a:ln/>
        </p:spPr>
        <p:txBody>
          <a:bodyPr wrap="square" lIns="0" tIns="0" rIns="0" bIns="0" rtlCol="0" anchor="ctr"/>
          <a:lstStyle/>
          <a:p>
            <a:pPr marL="0" indent="0">
              <a:buNone/>
            </a:pPr>
            <a:r>
              <a:rPr lang="en-US" sz="900" dirty="0">
                <a:solidFill>
                  <a:srgbClr val="2D1B2E"/>
                </a:solidFill>
                <a:latin typeface="Calibri" pitchFamily="34" charset="0"/>
                <a:ea typeface="Calibri" pitchFamily="34" charset="-122"/>
                <a:cs typeface="Calibri" pitchFamily="34" charset="-120"/>
              </a:rPr>
              <a:t>Paper &amp; Packaging</a:t>
            </a:r>
            <a:endParaRPr lang="en-US" sz="900" dirty="0"/>
          </a:p>
        </p:txBody>
      </p:sp>
      <p:sp>
        <p:nvSpPr>
          <p:cNvPr id="28" name="Shape 26"/>
          <p:cNvSpPr/>
          <p:nvPr/>
        </p:nvSpPr>
        <p:spPr>
          <a:xfrm>
            <a:off x="347472" y="3236976"/>
            <a:ext cx="1920240" cy="530352"/>
          </a:xfrm>
          <a:prstGeom prst="rect">
            <a:avLst/>
          </a:prstGeom>
          <a:solidFill>
            <a:srgbClr val="F5EEF8"/>
          </a:solidFill>
          <a:ln w="12700">
            <a:solidFill>
              <a:srgbClr val="D8B4E8"/>
            </a:solidFill>
            <a:prstDash val="solid"/>
          </a:ln>
        </p:spPr>
        <p:txBody>
          <a:bodyPr tIns="18288" bIns="18288"/>
          <a:lstStyle/>
          <a:p>
            <a:endParaRPr dirty="0"/>
          </a:p>
        </p:txBody>
      </p:sp>
      <p:sp>
        <p:nvSpPr>
          <p:cNvPr id="29" name="Shape 27"/>
          <p:cNvSpPr/>
          <p:nvPr/>
        </p:nvSpPr>
        <p:spPr>
          <a:xfrm>
            <a:off x="438912" y="3401568"/>
            <a:ext cx="201168" cy="201168"/>
          </a:xfrm>
          <a:prstGeom prst="ellipse">
            <a:avLst/>
          </a:prstGeom>
          <a:solidFill>
            <a:srgbClr val="CC0066"/>
          </a:solidFill>
          <a:ln w="12700">
            <a:solidFill>
              <a:srgbClr val="E87722"/>
            </a:solidFill>
            <a:prstDash val="solid"/>
          </a:ln>
        </p:spPr>
        <p:txBody>
          <a:bodyPr tIns="18288" bIns="18288"/>
          <a:lstStyle/>
          <a:p>
            <a:endParaRPr dirty="0"/>
          </a:p>
        </p:txBody>
      </p:sp>
      <p:sp>
        <p:nvSpPr>
          <p:cNvPr id="30" name="Text 28"/>
          <p:cNvSpPr/>
          <p:nvPr/>
        </p:nvSpPr>
        <p:spPr>
          <a:xfrm>
            <a:off x="713232" y="3310128"/>
            <a:ext cx="1481328" cy="402336"/>
          </a:xfrm>
          <a:prstGeom prst="rect">
            <a:avLst/>
          </a:prstGeom>
          <a:noFill/>
          <a:ln/>
        </p:spPr>
        <p:txBody>
          <a:bodyPr wrap="square" lIns="0" tIns="0" rIns="0" bIns="0" rtlCol="0" anchor="ctr"/>
          <a:lstStyle/>
          <a:p>
            <a:pPr marL="0" indent="0">
              <a:buNone/>
            </a:pPr>
            <a:r>
              <a:rPr lang="en-US" sz="900" dirty="0">
                <a:solidFill>
                  <a:srgbClr val="2D1B2E"/>
                </a:solidFill>
                <a:latin typeface="Calibri" pitchFamily="34" charset="0"/>
                <a:ea typeface="Calibri" pitchFamily="34" charset="-122"/>
                <a:cs typeface="Calibri" pitchFamily="34" charset="-120"/>
              </a:rPr>
              <a:t>Leather</a:t>
            </a:r>
            <a:endParaRPr lang="en-US" sz="900" dirty="0"/>
          </a:p>
        </p:txBody>
      </p:sp>
      <p:sp>
        <p:nvSpPr>
          <p:cNvPr id="31" name="Shape 29"/>
          <p:cNvSpPr/>
          <p:nvPr/>
        </p:nvSpPr>
        <p:spPr>
          <a:xfrm>
            <a:off x="2404872" y="3236976"/>
            <a:ext cx="1920240" cy="530352"/>
          </a:xfrm>
          <a:prstGeom prst="rect">
            <a:avLst/>
          </a:prstGeom>
          <a:solidFill>
            <a:srgbClr val="F5EEF8"/>
          </a:solidFill>
          <a:ln w="12700">
            <a:solidFill>
              <a:srgbClr val="D8B4E8"/>
            </a:solidFill>
            <a:prstDash val="solid"/>
          </a:ln>
        </p:spPr>
        <p:txBody>
          <a:bodyPr tIns="18288" bIns="18288"/>
          <a:lstStyle/>
          <a:p>
            <a:endParaRPr dirty="0"/>
          </a:p>
        </p:txBody>
      </p:sp>
      <p:sp>
        <p:nvSpPr>
          <p:cNvPr id="32" name="Shape 30"/>
          <p:cNvSpPr/>
          <p:nvPr/>
        </p:nvSpPr>
        <p:spPr>
          <a:xfrm>
            <a:off x="2496312" y="3401568"/>
            <a:ext cx="201168" cy="201168"/>
          </a:xfrm>
          <a:prstGeom prst="ellipse">
            <a:avLst/>
          </a:prstGeom>
          <a:solidFill>
            <a:srgbClr val="CC0066"/>
          </a:solidFill>
          <a:ln w="12700">
            <a:solidFill>
              <a:srgbClr val="E87722"/>
            </a:solidFill>
            <a:prstDash val="solid"/>
          </a:ln>
        </p:spPr>
        <p:txBody>
          <a:bodyPr tIns="18288" bIns="18288"/>
          <a:lstStyle/>
          <a:p>
            <a:endParaRPr dirty="0"/>
          </a:p>
        </p:txBody>
      </p:sp>
      <p:sp>
        <p:nvSpPr>
          <p:cNvPr id="33" name="Text 31"/>
          <p:cNvSpPr/>
          <p:nvPr/>
        </p:nvSpPr>
        <p:spPr>
          <a:xfrm>
            <a:off x="2770632" y="3310128"/>
            <a:ext cx="1481328" cy="402336"/>
          </a:xfrm>
          <a:prstGeom prst="rect">
            <a:avLst/>
          </a:prstGeom>
          <a:noFill/>
          <a:ln/>
        </p:spPr>
        <p:txBody>
          <a:bodyPr wrap="square" lIns="0" tIns="0" rIns="0" bIns="0" rtlCol="0" anchor="ctr"/>
          <a:lstStyle/>
          <a:p>
            <a:pPr marL="0" indent="0">
              <a:buNone/>
            </a:pPr>
            <a:r>
              <a:rPr lang="en-US" sz="900" dirty="0">
                <a:solidFill>
                  <a:srgbClr val="2D1B2E"/>
                </a:solidFill>
                <a:latin typeface="Calibri" pitchFamily="34" charset="0"/>
                <a:ea typeface="Calibri" pitchFamily="34" charset="-122"/>
                <a:cs typeface="Calibri" pitchFamily="34" charset="-120"/>
              </a:rPr>
              <a:t>Agriculture</a:t>
            </a:r>
            <a:endParaRPr lang="en-US" sz="900" dirty="0"/>
          </a:p>
        </p:txBody>
      </p:sp>
      <p:sp>
        <p:nvSpPr>
          <p:cNvPr id="34" name="Shape 32"/>
          <p:cNvSpPr/>
          <p:nvPr/>
        </p:nvSpPr>
        <p:spPr>
          <a:xfrm>
            <a:off x="4681728" y="804672"/>
            <a:ext cx="4297680" cy="4041648"/>
          </a:xfrm>
          <a:prstGeom prst="rect">
            <a:avLst/>
          </a:prstGeom>
          <a:solidFill>
            <a:srgbClr val="F9F0FB"/>
          </a:solidFill>
          <a:ln w="12700">
            <a:solidFill>
              <a:srgbClr val="E8D0F0"/>
            </a:solidFill>
            <a:prstDash val="solid"/>
          </a:ln>
        </p:spPr>
        <p:txBody>
          <a:bodyPr tIns="18288" bIns="18288"/>
          <a:lstStyle/>
          <a:p>
            <a:endParaRPr dirty="0"/>
          </a:p>
        </p:txBody>
      </p:sp>
      <p:sp>
        <p:nvSpPr>
          <p:cNvPr id="35" name="Shape 33"/>
          <p:cNvSpPr/>
          <p:nvPr/>
        </p:nvSpPr>
        <p:spPr>
          <a:xfrm>
            <a:off x="4681728" y="804672"/>
            <a:ext cx="50292" cy="4041648"/>
          </a:xfrm>
          <a:prstGeom prst="rect">
            <a:avLst/>
          </a:prstGeom>
          <a:solidFill>
            <a:srgbClr val="00A99D"/>
          </a:solidFill>
          <a:ln w="12700">
            <a:solidFill>
              <a:srgbClr val="00A99D"/>
            </a:solidFill>
            <a:prstDash val="solid"/>
          </a:ln>
        </p:spPr>
        <p:txBody>
          <a:bodyPr tIns="18288" bIns="18288"/>
          <a:lstStyle/>
          <a:p>
            <a:endParaRPr dirty="0"/>
          </a:p>
        </p:txBody>
      </p:sp>
      <p:sp>
        <p:nvSpPr>
          <p:cNvPr id="36" name="Text 34"/>
          <p:cNvSpPr/>
          <p:nvPr/>
        </p:nvSpPr>
        <p:spPr>
          <a:xfrm>
            <a:off x="4837176" y="877824"/>
            <a:ext cx="4023360" cy="274320"/>
          </a:xfrm>
          <a:prstGeom prst="rect">
            <a:avLst/>
          </a:prstGeom>
          <a:noFill/>
          <a:ln/>
        </p:spPr>
        <p:txBody>
          <a:bodyPr wrap="square" lIns="0" tIns="0" rIns="0" bIns="0" rtlCol="0" anchor="ctr"/>
          <a:lstStyle/>
          <a:p>
            <a:pPr marL="0" indent="0">
              <a:buNone/>
            </a:pPr>
            <a:r>
              <a:rPr lang="en-US" sz="950" b="1" kern="0" spc="100" dirty="0">
                <a:solidFill>
                  <a:srgbClr val="00A99D"/>
                </a:solidFill>
                <a:latin typeface="Calibri" pitchFamily="34" charset="0"/>
                <a:ea typeface="Calibri" pitchFamily="34" charset="-122"/>
                <a:cs typeface="Calibri" pitchFamily="34" charset="-120"/>
              </a:rPr>
              <a:t>PRODUCT PORTFOLIO</a:t>
            </a:r>
            <a:endParaRPr lang="en-US" sz="950" dirty="0"/>
          </a:p>
        </p:txBody>
      </p:sp>
      <p:sp>
        <p:nvSpPr>
          <p:cNvPr id="37" name="Shape 35"/>
          <p:cNvSpPr/>
          <p:nvPr/>
        </p:nvSpPr>
        <p:spPr>
          <a:xfrm>
            <a:off x="4828032" y="1243584"/>
            <a:ext cx="3931920" cy="457200"/>
          </a:xfrm>
          <a:prstGeom prst="rect">
            <a:avLst/>
          </a:prstGeom>
          <a:solidFill>
            <a:srgbClr val="F5EEF8"/>
          </a:solidFill>
          <a:ln w="12700">
            <a:solidFill>
              <a:srgbClr val="D8B4E8"/>
            </a:solidFill>
            <a:prstDash val="solid"/>
          </a:ln>
        </p:spPr>
        <p:txBody>
          <a:bodyPr tIns="18288" bIns="18288"/>
          <a:lstStyle/>
          <a:p>
            <a:endParaRPr dirty="0"/>
          </a:p>
        </p:txBody>
      </p:sp>
      <p:sp>
        <p:nvSpPr>
          <p:cNvPr id="38" name="Text 36"/>
          <p:cNvSpPr/>
          <p:nvPr/>
        </p:nvSpPr>
        <p:spPr>
          <a:xfrm>
            <a:off x="4956048" y="1280160"/>
            <a:ext cx="2011680" cy="219456"/>
          </a:xfrm>
          <a:prstGeom prst="rect">
            <a:avLst/>
          </a:prstGeom>
          <a:noFill/>
          <a:ln/>
        </p:spPr>
        <p:txBody>
          <a:bodyPr wrap="square" lIns="0" tIns="0" rIns="0" bIns="0" rtlCol="0" anchor="ctr"/>
          <a:lstStyle/>
          <a:p>
            <a:pPr marL="0" indent="0">
              <a:buNone/>
            </a:pPr>
            <a:r>
              <a:rPr lang="en-US" sz="950" b="1" dirty="0">
                <a:solidFill>
                  <a:srgbClr val="2D1B2E"/>
                </a:solidFill>
                <a:latin typeface="Calibri" pitchFamily="34" charset="0"/>
                <a:ea typeface="Calibri" pitchFamily="34" charset="-122"/>
                <a:cs typeface="Calibri" pitchFamily="34" charset="-120"/>
              </a:rPr>
              <a:t>Pigment Powders</a:t>
            </a:r>
            <a:endParaRPr lang="en-US" sz="950" dirty="0"/>
          </a:p>
        </p:txBody>
      </p:sp>
      <p:sp>
        <p:nvSpPr>
          <p:cNvPr id="39" name="Text 37"/>
          <p:cNvSpPr/>
          <p:nvPr/>
        </p:nvSpPr>
        <p:spPr>
          <a:xfrm>
            <a:off x="4956048" y="1490472"/>
            <a:ext cx="3657600" cy="182880"/>
          </a:xfrm>
          <a:prstGeom prst="rect">
            <a:avLst/>
          </a:prstGeom>
          <a:noFill/>
          <a:ln/>
        </p:spPr>
        <p:txBody>
          <a:bodyPr wrap="square" lIns="0" tIns="0" rIns="0" bIns="0" rtlCol="0" anchor="ctr"/>
          <a:lstStyle/>
          <a:p>
            <a:pPr marL="0" indent="0">
              <a:buNone/>
            </a:pPr>
            <a:r>
              <a:rPr lang="en-US" sz="800" dirty="0">
                <a:solidFill>
                  <a:srgbClr val="6B5B72"/>
                </a:solidFill>
                <a:latin typeface="Calibri" pitchFamily="34" charset="0"/>
                <a:ea typeface="Calibri" pitchFamily="34" charset="-122"/>
                <a:cs typeface="Calibri" pitchFamily="34" charset="-120"/>
              </a:rPr>
              <a:t>Azo, phthalocyanine &amp; HPP grades</a:t>
            </a:r>
            <a:endParaRPr lang="en-US" sz="800" dirty="0"/>
          </a:p>
        </p:txBody>
      </p:sp>
      <p:sp>
        <p:nvSpPr>
          <p:cNvPr id="40" name="Shape 38"/>
          <p:cNvSpPr/>
          <p:nvPr/>
        </p:nvSpPr>
        <p:spPr>
          <a:xfrm>
            <a:off x="4828032" y="1828800"/>
            <a:ext cx="3931920" cy="457200"/>
          </a:xfrm>
          <a:prstGeom prst="rect">
            <a:avLst/>
          </a:prstGeom>
          <a:solidFill>
            <a:srgbClr val="F5EEF8"/>
          </a:solidFill>
          <a:ln w="12700">
            <a:solidFill>
              <a:srgbClr val="D8B4E8"/>
            </a:solidFill>
            <a:prstDash val="solid"/>
          </a:ln>
        </p:spPr>
        <p:txBody>
          <a:bodyPr tIns="18288" bIns="18288"/>
          <a:lstStyle/>
          <a:p>
            <a:endParaRPr dirty="0"/>
          </a:p>
        </p:txBody>
      </p:sp>
      <p:sp>
        <p:nvSpPr>
          <p:cNvPr id="41" name="Text 39"/>
          <p:cNvSpPr/>
          <p:nvPr/>
        </p:nvSpPr>
        <p:spPr>
          <a:xfrm>
            <a:off x="4956048" y="1865376"/>
            <a:ext cx="2011680" cy="219456"/>
          </a:xfrm>
          <a:prstGeom prst="rect">
            <a:avLst/>
          </a:prstGeom>
          <a:noFill/>
          <a:ln/>
        </p:spPr>
        <p:txBody>
          <a:bodyPr wrap="square" lIns="0" tIns="0" rIns="0" bIns="0" rtlCol="0" anchor="ctr"/>
          <a:lstStyle/>
          <a:p>
            <a:pPr marL="0" indent="0">
              <a:buNone/>
            </a:pPr>
            <a:r>
              <a:rPr lang="en-US" sz="950" b="1" dirty="0">
                <a:solidFill>
                  <a:srgbClr val="2D1B2E"/>
                </a:solidFill>
                <a:latin typeface="Calibri" pitchFamily="34" charset="0"/>
                <a:ea typeface="Calibri" pitchFamily="34" charset="-122"/>
                <a:cs typeface="Calibri" pitchFamily="34" charset="-120"/>
              </a:rPr>
              <a:t>Pigment Dispersions</a:t>
            </a:r>
            <a:endParaRPr lang="en-US" sz="950" dirty="0"/>
          </a:p>
        </p:txBody>
      </p:sp>
      <p:sp>
        <p:nvSpPr>
          <p:cNvPr id="42" name="Text 40"/>
          <p:cNvSpPr/>
          <p:nvPr/>
        </p:nvSpPr>
        <p:spPr>
          <a:xfrm>
            <a:off x="4956048" y="2075688"/>
            <a:ext cx="3657600" cy="182880"/>
          </a:xfrm>
          <a:prstGeom prst="rect">
            <a:avLst/>
          </a:prstGeom>
          <a:noFill/>
          <a:ln/>
        </p:spPr>
        <p:txBody>
          <a:bodyPr wrap="square" lIns="0" tIns="0" rIns="0" bIns="0" rtlCol="0" anchor="ctr"/>
          <a:lstStyle/>
          <a:p>
            <a:pPr marL="0" indent="0">
              <a:buNone/>
            </a:pPr>
            <a:r>
              <a:rPr lang="en-US" sz="800" dirty="0">
                <a:solidFill>
                  <a:srgbClr val="6B5B72"/>
                </a:solidFill>
                <a:latin typeface="Calibri" pitchFamily="34" charset="0"/>
                <a:ea typeface="Calibri" pitchFamily="34" charset="-122"/>
                <a:cs typeface="Calibri" pitchFamily="34" charset="-120"/>
              </a:rPr>
              <a:t>For textile printing &amp; coatings</a:t>
            </a:r>
            <a:endParaRPr lang="en-US" sz="800" dirty="0"/>
          </a:p>
        </p:txBody>
      </p:sp>
      <p:sp>
        <p:nvSpPr>
          <p:cNvPr id="43" name="Shape 41"/>
          <p:cNvSpPr/>
          <p:nvPr/>
        </p:nvSpPr>
        <p:spPr>
          <a:xfrm>
            <a:off x="4828032" y="2414016"/>
            <a:ext cx="3931920" cy="457200"/>
          </a:xfrm>
          <a:prstGeom prst="rect">
            <a:avLst/>
          </a:prstGeom>
          <a:solidFill>
            <a:srgbClr val="F5EEF8"/>
          </a:solidFill>
          <a:ln w="12700">
            <a:solidFill>
              <a:srgbClr val="D8B4E8"/>
            </a:solidFill>
            <a:prstDash val="solid"/>
          </a:ln>
        </p:spPr>
        <p:txBody>
          <a:bodyPr tIns="18288" bIns="18288"/>
          <a:lstStyle/>
          <a:p>
            <a:endParaRPr dirty="0"/>
          </a:p>
        </p:txBody>
      </p:sp>
      <p:sp>
        <p:nvSpPr>
          <p:cNvPr id="44" name="Text 42"/>
          <p:cNvSpPr/>
          <p:nvPr/>
        </p:nvSpPr>
        <p:spPr>
          <a:xfrm>
            <a:off x="4956048" y="2450592"/>
            <a:ext cx="2011680" cy="219456"/>
          </a:xfrm>
          <a:prstGeom prst="rect">
            <a:avLst/>
          </a:prstGeom>
          <a:noFill/>
          <a:ln/>
        </p:spPr>
        <p:txBody>
          <a:bodyPr wrap="square" lIns="0" tIns="0" rIns="0" bIns="0" rtlCol="0" anchor="ctr"/>
          <a:lstStyle/>
          <a:p>
            <a:pPr marL="0" indent="0">
              <a:buNone/>
            </a:pPr>
            <a:r>
              <a:rPr lang="en-US" sz="950" b="1" dirty="0">
                <a:solidFill>
                  <a:srgbClr val="2D1B2E"/>
                </a:solidFill>
                <a:latin typeface="Calibri" pitchFamily="34" charset="0"/>
                <a:ea typeface="Calibri" pitchFamily="34" charset="-122"/>
                <a:cs typeface="Calibri" pitchFamily="34" charset="-120"/>
              </a:rPr>
              <a:t>Reactive Dyes</a:t>
            </a:r>
            <a:endParaRPr lang="en-US" sz="950" dirty="0"/>
          </a:p>
        </p:txBody>
      </p:sp>
      <p:sp>
        <p:nvSpPr>
          <p:cNvPr id="45" name="Text 43"/>
          <p:cNvSpPr/>
          <p:nvPr/>
        </p:nvSpPr>
        <p:spPr>
          <a:xfrm>
            <a:off x="4956048" y="2660904"/>
            <a:ext cx="3657600" cy="182880"/>
          </a:xfrm>
          <a:prstGeom prst="rect">
            <a:avLst/>
          </a:prstGeom>
          <a:noFill/>
          <a:ln/>
        </p:spPr>
        <p:txBody>
          <a:bodyPr wrap="square" lIns="0" tIns="0" rIns="0" bIns="0" rtlCol="0" anchor="ctr"/>
          <a:lstStyle/>
          <a:p>
            <a:pPr marL="0" indent="0">
              <a:buNone/>
            </a:pPr>
            <a:r>
              <a:rPr lang="en-US" sz="800" dirty="0">
                <a:solidFill>
                  <a:srgbClr val="6B5B72"/>
                </a:solidFill>
                <a:latin typeface="Calibri" pitchFamily="34" charset="0"/>
                <a:ea typeface="Calibri" pitchFamily="34" charset="-122"/>
                <a:cs typeface="Calibri" pitchFamily="34" charset="-120"/>
              </a:rPr>
              <a:t>OEKO-TEX certified range</a:t>
            </a:r>
            <a:endParaRPr lang="en-US" sz="800" dirty="0"/>
          </a:p>
        </p:txBody>
      </p:sp>
      <p:sp>
        <p:nvSpPr>
          <p:cNvPr id="46" name="Shape 44"/>
          <p:cNvSpPr/>
          <p:nvPr/>
        </p:nvSpPr>
        <p:spPr>
          <a:xfrm>
            <a:off x="4828032" y="2999232"/>
            <a:ext cx="3931920" cy="457200"/>
          </a:xfrm>
          <a:prstGeom prst="rect">
            <a:avLst/>
          </a:prstGeom>
          <a:solidFill>
            <a:srgbClr val="F5EEF8"/>
          </a:solidFill>
          <a:ln w="12700">
            <a:solidFill>
              <a:srgbClr val="D8B4E8"/>
            </a:solidFill>
            <a:prstDash val="solid"/>
          </a:ln>
        </p:spPr>
        <p:txBody>
          <a:bodyPr tIns="18288" bIns="18288"/>
          <a:lstStyle/>
          <a:p>
            <a:endParaRPr dirty="0"/>
          </a:p>
        </p:txBody>
      </p:sp>
      <p:sp>
        <p:nvSpPr>
          <p:cNvPr id="47" name="Text 45"/>
          <p:cNvSpPr/>
          <p:nvPr/>
        </p:nvSpPr>
        <p:spPr>
          <a:xfrm>
            <a:off x="4956048" y="3035808"/>
            <a:ext cx="2011680" cy="219456"/>
          </a:xfrm>
          <a:prstGeom prst="rect">
            <a:avLst/>
          </a:prstGeom>
          <a:noFill/>
          <a:ln/>
        </p:spPr>
        <p:txBody>
          <a:bodyPr wrap="square" lIns="0" tIns="0" rIns="0" bIns="0" rtlCol="0" anchor="ctr"/>
          <a:lstStyle/>
          <a:p>
            <a:pPr marL="0" indent="0">
              <a:buNone/>
            </a:pPr>
            <a:r>
              <a:rPr lang="en-US" sz="950" b="1" dirty="0">
                <a:solidFill>
                  <a:srgbClr val="2D1B2E"/>
                </a:solidFill>
                <a:latin typeface="Calibri" pitchFamily="34" charset="0"/>
                <a:ea typeface="Calibri" pitchFamily="34" charset="-122"/>
                <a:cs typeface="Calibri" pitchFamily="34" charset="-120"/>
              </a:rPr>
              <a:t>Vat Dyes/ Direct Dyes &amp; Acid Dyes</a:t>
            </a:r>
            <a:endParaRPr lang="en-US" sz="950" dirty="0"/>
          </a:p>
        </p:txBody>
      </p:sp>
      <p:sp>
        <p:nvSpPr>
          <p:cNvPr id="48" name="Text 46"/>
          <p:cNvSpPr/>
          <p:nvPr/>
        </p:nvSpPr>
        <p:spPr>
          <a:xfrm>
            <a:off x="4956048" y="3246120"/>
            <a:ext cx="3657600" cy="182880"/>
          </a:xfrm>
          <a:prstGeom prst="rect">
            <a:avLst/>
          </a:prstGeom>
          <a:noFill/>
          <a:ln/>
        </p:spPr>
        <p:txBody>
          <a:bodyPr wrap="square" lIns="0" tIns="0" rIns="0" bIns="0" rtlCol="0" anchor="ctr"/>
          <a:lstStyle/>
          <a:p>
            <a:pPr marL="0" indent="0">
              <a:buNone/>
            </a:pPr>
            <a:r>
              <a:rPr lang="en-US" sz="800" dirty="0">
                <a:solidFill>
                  <a:srgbClr val="6B5B72"/>
                </a:solidFill>
                <a:latin typeface="Calibri" pitchFamily="34" charset="0"/>
                <a:ea typeface="Calibri" pitchFamily="34" charset="-122"/>
                <a:cs typeface="Calibri" pitchFamily="34" charset="-120"/>
              </a:rPr>
              <a:t>For paper, leather, textiles</a:t>
            </a:r>
            <a:endParaRPr lang="en-US" sz="800" dirty="0"/>
          </a:p>
        </p:txBody>
      </p:sp>
      <p:sp>
        <p:nvSpPr>
          <p:cNvPr id="49" name="Shape 47"/>
          <p:cNvSpPr/>
          <p:nvPr/>
        </p:nvSpPr>
        <p:spPr>
          <a:xfrm>
            <a:off x="4828032" y="3584448"/>
            <a:ext cx="3931920" cy="457200"/>
          </a:xfrm>
          <a:prstGeom prst="rect">
            <a:avLst/>
          </a:prstGeom>
          <a:solidFill>
            <a:srgbClr val="F5EEF8"/>
          </a:solidFill>
          <a:ln w="12700">
            <a:solidFill>
              <a:srgbClr val="D8B4E8"/>
            </a:solidFill>
            <a:prstDash val="solid"/>
          </a:ln>
        </p:spPr>
        <p:txBody>
          <a:bodyPr tIns="18288" bIns="18288"/>
          <a:lstStyle/>
          <a:p>
            <a:endParaRPr dirty="0"/>
          </a:p>
        </p:txBody>
      </p:sp>
      <p:sp>
        <p:nvSpPr>
          <p:cNvPr id="50" name="Text 48"/>
          <p:cNvSpPr/>
          <p:nvPr/>
        </p:nvSpPr>
        <p:spPr>
          <a:xfrm>
            <a:off x="4956048" y="3621024"/>
            <a:ext cx="2011680" cy="219456"/>
          </a:xfrm>
          <a:prstGeom prst="rect">
            <a:avLst/>
          </a:prstGeom>
          <a:noFill/>
          <a:ln/>
        </p:spPr>
        <p:txBody>
          <a:bodyPr wrap="square" lIns="0" tIns="0" rIns="0" bIns="0" rtlCol="0" anchor="ctr"/>
          <a:lstStyle/>
          <a:p>
            <a:pPr marL="0" indent="0">
              <a:buNone/>
            </a:pPr>
            <a:r>
              <a:rPr lang="en-US" sz="950" b="1" dirty="0">
                <a:solidFill>
                  <a:srgbClr val="2D1B2E"/>
                </a:solidFill>
                <a:latin typeface="Calibri" pitchFamily="34" charset="0"/>
                <a:ea typeface="Calibri" pitchFamily="34" charset="-122"/>
                <a:cs typeface="Calibri" pitchFamily="34" charset="-120"/>
              </a:rPr>
              <a:t>Naphthols &amp; Bases</a:t>
            </a:r>
            <a:endParaRPr lang="en-US" sz="950" dirty="0"/>
          </a:p>
        </p:txBody>
      </p:sp>
      <p:sp>
        <p:nvSpPr>
          <p:cNvPr id="51" name="Text 49"/>
          <p:cNvSpPr/>
          <p:nvPr/>
        </p:nvSpPr>
        <p:spPr>
          <a:xfrm>
            <a:off x="4956048" y="3831336"/>
            <a:ext cx="3657600" cy="182880"/>
          </a:xfrm>
          <a:prstGeom prst="rect">
            <a:avLst/>
          </a:prstGeom>
          <a:noFill/>
          <a:ln/>
        </p:spPr>
        <p:txBody>
          <a:bodyPr wrap="square" lIns="0" tIns="0" rIns="0" bIns="0" rtlCol="0" anchor="ctr"/>
          <a:lstStyle/>
          <a:p>
            <a:pPr marL="0" indent="0">
              <a:buNone/>
            </a:pPr>
            <a:r>
              <a:rPr lang="en-US" sz="800" dirty="0">
                <a:solidFill>
                  <a:srgbClr val="6B5B72"/>
                </a:solidFill>
                <a:latin typeface="Calibri" pitchFamily="34" charset="0"/>
                <a:ea typeface="Calibri" pitchFamily="34" charset="-122"/>
                <a:cs typeface="Calibri" pitchFamily="34" charset="-120"/>
              </a:rPr>
              <a:t>Intermediates &amp; fast colour salts</a:t>
            </a:r>
            <a:endParaRPr lang="en-US" sz="800" dirty="0"/>
          </a:p>
        </p:txBody>
      </p:sp>
      <p:sp>
        <p:nvSpPr>
          <p:cNvPr id="52" name="Shape 50"/>
          <p:cNvSpPr/>
          <p:nvPr/>
        </p:nvSpPr>
        <p:spPr>
          <a:xfrm>
            <a:off x="4828032" y="4169664"/>
            <a:ext cx="3931920" cy="457200"/>
          </a:xfrm>
          <a:prstGeom prst="rect">
            <a:avLst/>
          </a:prstGeom>
          <a:solidFill>
            <a:srgbClr val="F5EEF8"/>
          </a:solidFill>
          <a:ln w="12700">
            <a:solidFill>
              <a:srgbClr val="D8B4E8"/>
            </a:solidFill>
            <a:prstDash val="solid"/>
          </a:ln>
        </p:spPr>
        <p:txBody>
          <a:bodyPr tIns="18288" bIns="18288"/>
          <a:lstStyle/>
          <a:p>
            <a:endParaRPr dirty="0"/>
          </a:p>
        </p:txBody>
      </p:sp>
      <p:sp>
        <p:nvSpPr>
          <p:cNvPr id="53" name="Text 51"/>
          <p:cNvSpPr/>
          <p:nvPr/>
        </p:nvSpPr>
        <p:spPr>
          <a:xfrm>
            <a:off x="4956048" y="4206240"/>
            <a:ext cx="2011680" cy="219456"/>
          </a:xfrm>
          <a:prstGeom prst="rect">
            <a:avLst/>
          </a:prstGeom>
          <a:noFill/>
          <a:ln/>
        </p:spPr>
        <p:txBody>
          <a:bodyPr wrap="square" lIns="0" tIns="0" rIns="0" bIns="0" rtlCol="0" anchor="ctr"/>
          <a:lstStyle/>
          <a:p>
            <a:pPr marL="0" indent="0">
              <a:buNone/>
            </a:pPr>
            <a:r>
              <a:rPr lang="en-US" sz="950" b="1" dirty="0">
                <a:solidFill>
                  <a:srgbClr val="2D1B2E"/>
                </a:solidFill>
                <a:latin typeface="Calibri" pitchFamily="34" charset="0"/>
                <a:ea typeface="Calibri" pitchFamily="34" charset="-122"/>
                <a:cs typeface="Calibri" pitchFamily="34" charset="-120"/>
              </a:rPr>
              <a:t>Newer Chemistries</a:t>
            </a:r>
            <a:endParaRPr lang="en-US" sz="950" dirty="0"/>
          </a:p>
        </p:txBody>
      </p:sp>
      <p:sp>
        <p:nvSpPr>
          <p:cNvPr id="54" name="Text 52"/>
          <p:cNvSpPr/>
          <p:nvPr/>
        </p:nvSpPr>
        <p:spPr>
          <a:xfrm>
            <a:off x="4956048" y="4416552"/>
            <a:ext cx="3657600" cy="182880"/>
          </a:xfrm>
          <a:prstGeom prst="rect">
            <a:avLst/>
          </a:prstGeom>
          <a:noFill/>
          <a:ln/>
        </p:spPr>
        <p:txBody>
          <a:bodyPr wrap="square" lIns="0" tIns="0" rIns="0" bIns="0" rtlCol="0" anchor="ctr"/>
          <a:lstStyle/>
          <a:p>
            <a:pPr marL="0" indent="0">
              <a:buNone/>
            </a:pPr>
            <a:r>
              <a:rPr lang="en-US" sz="800" dirty="0">
                <a:solidFill>
                  <a:srgbClr val="6B5B72"/>
                </a:solidFill>
                <a:latin typeface="Calibri" pitchFamily="34" charset="0"/>
                <a:ea typeface="Calibri" pitchFamily="34" charset="-122"/>
                <a:cs typeface="Calibri" pitchFamily="34" charset="-120"/>
              </a:rPr>
              <a:t>Diversification in Auto compounds and Water segment</a:t>
            </a:r>
            <a:endParaRPr lang="en-US" sz="800" dirty="0"/>
          </a:p>
        </p:txBody>
      </p:sp>
      <p:sp>
        <p:nvSpPr>
          <p:cNvPr id="55" name="Shape 53"/>
          <p:cNvSpPr/>
          <p:nvPr/>
        </p:nvSpPr>
        <p:spPr>
          <a:xfrm>
            <a:off x="0" y="5001768"/>
            <a:ext cx="9144000" cy="141732"/>
          </a:xfrm>
          <a:prstGeom prst="rect">
            <a:avLst/>
          </a:prstGeom>
          <a:solidFill>
            <a:srgbClr val="2D1B2E"/>
          </a:solidFill>
          <a:ln w="12700">
            <a:solidFill>
              <a:srgbClr val="2D1B2E"/>
            </a:solidFill>
            <a:prstDash val="solid"/>
          </a:ln>
        </p:spPr>
        <p:txBody>
          <a:bodyPr tIns="18288" bIns="18288"/>
          <a:lstStyle/>
          <a:p>
            <a:endParaRPr dirty="0"/>
          </a:p>
        </p:txBody>
      </p:sp>
      <p:sp>
        <p:nvSpPr>
          <p:cNvPr id="56" name="Text 54"/>
          <p:cNvSpPr/>
          <p:nvPr/>
        </p:nvSpPr>
        <p:spPr>
          <a:xfrm>
            <a:off x="164592" y="4997196"/>
            <a:ext cx="6858000" cy="141732"/>
          </a:xfrm>
          <a:prstGeom prst="rect">
            <a:avLst/>
          </a:prstGeom>
          <a:noFill/>
          <a:ln/>
        </p:spPr>
        <p:txBody>
          <a:bodyPr wrap="square" lIns="0" tIns="0" rIns="0" bIns="0" rtlCol="0" anchor="ctr"/>
          <a:lstStyle/>
          <a:p>
            <a:pPr marL="0" indent="0">
              <a:buNone/>
            </a:pPr>
            <a:r>
              <a:rPr lang="en-US" sz="730" dirty="0">
                <a:solidFill>
                  <a:schemeClr val="bg1"/>
                </a:solidFill>
                <a:latin typeface="Calibri" pitchFamily="34" charset="0"/>
                <a:ea typeface="Calibri" pitchFamily="34" charset="-122"/>
                <a:cs typeface="Calibri" pitchFamily="34" charset="-120"/>
              </a:rPr>
              <a:t>Vipul Organics Limited  |  Investor Presentation  |  Q1 FY2026-27</a:t>
            </a:r>
            <a:endParaRPr lang="en-US" sz="700" dirty="0">
              <a:solidFill>
                <a:schemeClr val="bg1"/>
              </a:solidFill>
            </a:endParaRPr>
          </a:p>
        </p:txBody>
      </p:sp>
      <p:sp>
        <p:nvSpPr>
          <p:cNvPr id="57" name="Text 55"/>
          <p:cNvSpPr/>
          <p:nvPr/>
        </p:nvSpPr>
        <p:spPr>
          <a:xfrm>
            <a:off x="8412480" y="4997196"/>
            <a:ext cx="658368" cy="141732"/>
          </a:xfrm>
          <a:prstGeom prst="rect">
            <a:avLst/>
          </a:prstGeom>
          <a:noFill/>
          <a:ln/>
        </p:spPr>
        <p:txBody>
          <a:bodyPr wrap="square" lIns="0" tIns="0" rIns="0" bIns="0" rtlCol="0" anchor="ctr"/>
          <a:lstStyle/>
          <a:p>
            <a:pPr marL="0" indent="0" algn="r">
              <a:buNone/>
            </a:pPr>
            <a:r>
              <a:rPr lang="en-US" sz="730" dirty="0">
                <a:solidFill>
                  <a:schemeClr val="bg1"/>
                </a:solidFill>
                <a:latin typeface="Calibri" pitchFamily="34" charset="0"/>
                <a:ea typeface="Calibri" pitchFamily="34" charset="-122"/>
                <a:cs typeface="Calibri" pitchFamily="34" charset="-120"/>
              </a:rPr>
              <a:t>9 / 27</a:t>
            </a:r>
            <a:endParaRPr lang="en-US" sz="700" dirty="0">
              <a:solidFill>
                <a:schemeClr val="bg1"/>
              </a:solidFill>
            </a:endParaRPr>
          </a:p>
        </p:txBody>
      </p:sp>
      <p:sp>
        <p:nvSpPr>
          <p:cNvPr id="200" name="Dup 200"/>
          <p:cNvSpPr/>
          <p:nvPr/>
        </p:nvSpPr>
        <p:spPr>
          <a:xfrm>
            <a:off x="347472" y="3895344"/>
            <a:ext cx="1920240" cy="530352"/>
          </a:xfrm>
          <a:prstGeom prst="rect">
            <a:avLst/>
          </a:prstGeom>
          <a:solidFill>
            <a:srgbClr val="F5EEF8"/>
          </a:solidFill>
          <a:ln w="12700">
            <a:solidFill>
              <a:srgbClr val="D8B4E8"/>
            </a:solidFill>
            <a:prstDash val="solid"/>
          </a:ln>
        </p:spPr>
        <p:txBody>
          <a:bodyPr tIns="18288" bIns="18288"/>
          <a:lstStyle/>
          <a:p>
            <a:endParaRPr dirty="0"/>
          </a:p>
        </p:txBody>
      </p:sp>
      <p:sp>
        <p:nvSpPr>
          <p:cNvPr id="201" name="Dup 201"/>
          <p:cNvSpPr/>
          <p:nvPr/>
        </p:nvSpPr>
        <p:spPr>
          <a:xfrm>
            <a:off x="438912" y="4059936"/>
            <a:ext cx="201168" cy="201168"/>
          </a:xfrm>
          <a:prstGeom prst="ellipse">
            <a:avLst/>
          </a:prstGeom>
          <a:solidFill>
            <a:srgbClr val="CC0066"/>
          </a:solidFill>
          <a:ln w="12700">
            <a:solidFill>
              <a:srgbClr val="E87722"/>
            </a:solidFill>
            <a:prstDash val="solid"/>
          </a:ln>
        </p:spPr>
        <p:txBody>
          <a:bodyPr tIns="18288" bIns="18288"/>
          <a:lstStyle/>
          <a:p>
            <a:endParaRPr dirty="0"/>
          </a:p>
        </p:txBody>
      </p:sp>
      <p:sp>
        <p:nvSpPr>
          <p:cNvPr id="202" name="Dup 202"/>
          <p:cNvSpPr/>
          <p:nvPr/>
        </p:nvSpPr>
        <p:spPr>
          <a:xfrm>
            <a:off x="713232" y="3968496"/>
            <a:ext cx="1481328" cy="402336"/>
          </a:xfrm>
          <a:prstGeom prst="rect">
            <a:avLst/>
          </a:prstGeom>
          <a:noFill/>
          <a:ln/>
        </p:spPr>
        <p:txBody>
          <a:bodyPr wrap="square" lIns="0" tIns="0" rIns="0" bIns="0" rtlCol="0" anchor="ctr"/>
          <a:lstStyle/>
          <a:p>
            <a:pPr marL="0" indent="0">
              <a:buNone/>
            </a:pPr>
            <a:r>
              <a:rPr lang="en-US" sz="900" dirty="0">
                <a:solidFill>
                  <a:srgbClr val="2D1B2E"/>
                </a:solidFill>
                <a:latin typeface="Calibri" pitchFamily="34" charset="0"/>
                <a:ea typeface="Calibri" pitchFamily="34" charset="-122"/>
                <a:cs typeface="Calibri" pitchFamily="34" charset="-120"/>
              </a:rPr>
              <a:t>Rubber &amp; Latex</a:t>
            </a:r>
            <a:endParaRPr lang="en-US" sz="900" dirty="0"/>
          </a:p>
        </p:txBody>
      </p:sp>
      <p:sp>
        <p:nvSpPr>
          <p:cNvPr id="203" name="Dup 203"/>
          <p:cNvSpPr/>
          <p:nvPr/>
        </p:nvSpPr>
        <p:spPr>
          <a:xfrm>
            <a:off x="2404872" y="3895344"/>
            <a:ext cx="1920240" cy="530352"/>
          </a:xfrm>
          <a:prstGeom prst="rect">
            <a:avLst/>
          </a:prstGeom>
          <a:solidFill>
            <a:srgbClr val="F5EEF8"/>
          </a:solidFill>
          <a:ln w="12700">
            <a:solidFill>
              <a:srgbClr val="D8B4E8"/>
            </a:solidFill>
            <a:prstDash val="solid"/>
          </a:ln>
        </p:spPr>
        <p:txBody>
          <a:bodyPr tIns="18288" bIns="18288"/>
          <a:lstStyle/>
          <a:p>
            <a:endParaRPr dirty="0"/>
          </a:p>
        </p:txBody>
      </p:sp>
      <p:sp>
        <p:nvSpPr>
          <p:cNvPr id="204" name="Dup 204"/>
          <p:cNvSpPr/>
          <p:nvPr/>
        </p:nvSpPr>
        <p:spPr>
          <a:xfrm>
            <a:off x="2496312" y="4059936"/>
            <a:ext cx="201168" cy="201168"/>
          </a:xfrm>
          <a:prstGeom prst="ellipse">
            <a:avLst/>
          </a:prstGeom>
          <a:solidFill>
            <a:srgbClr val="CC0066"/>
          </a:solidFill>
          <a:ln w="12700">
            <a:solidFill>
              <a:srgbClr val="E87722"/>
            </a:solidFill>
            <a:prstDash val="solid"/>
          </a:ln>
        </p:spPr>
        <p:txBody>
          <a:bodyPr tIns="18288" bIns="18288"/>
          <a:lstStyle/>
          <a:p>
            <a:endParaRPr dirty="0"/>
          </a:p>
        </p:txBody>
      </p:sp>
      <p:sp>
        <p:nvSpPr>
          <p:cNvPr id="205" name="Dup 205"/>
          <p:cNvSpPr/>
          <p:nvPr/>
        </p:nvSpPr>
        <p:spPr>
          <a:xfrm>
            <a:off x="2770632" y="3968496"/>
            <a:ext cx="1481328" cy="402336"/>
          </a:xfrm>
          <a:prstGeom prst="rect">
            <a:avLst/>
          </a:prstGeom>
          <a:noFill/>
          <a:ln/>
        </p:spPr>
        <p:txBody>
          <a:bodyPr wrap="square" lIns="0" tIns="0" rIns="0" bIns="0" rtlCol="0" anchor="ctr"/>
          <a:lstStyle/>
          <a:p>
            <a:pPr marL="0" indent="0">
              <a:buNone/>
            </a:pPr>
            <a:r>
              <a:rPr lang="en-US" sz="900" dirty="0">
                <a:solidFill>
                  <a:srgbClr val="2D1B2E"/>
                </a:solidFill>
                <a:latin typeface="Calibri" pitchFamily="34" charset="0"/>
                <a:ea typeface="Calibri" pitchFamily="34" charset="-122"/>
                <a:cs typeface="Calibri" pitchFamily="34" charset="-120"/>
              </a:rPr>
              <a:t>Wood Coatings</a:t>
            </a:r>
            <a:endParaRPr lang="en-US" sz="900" dirty="0"/>
          </a:p>
        </p:txBody>
      </p:sp>
      <p:sp>
        <p:nvSpPr>
          <p:cNvPr id="206" name="TextBox 205"/>
          <p:cNvSpPr txBox="1"/>
          <p:nvPr/>
        </p:nvSpPr>
        <p:spPr>
          <a:xfrm>
            <a:off x="347472" y="4470000"/>
            <a:ext cx="3931920" cy="252120"/>
          </a:xfrm>
          <a:prstGeom prst="rect">
            <a:avLst/>
          </a:prstGeom>
          <a:noFill/>
        </p:spPr>
        <p:txBody>
          <a:bodyPr wrap="square" lIns="0" tIns="0" rIns="0" bIns="0">
            <a:spAutoFit/>
          </a:bodyPr>
          <a:lstStyle/>
          <a:p>
            <a:r>
              <a:rPr sz="819" i="1" dirty="0">
                <a:solidFill>
                  <a:srgbClr val="6B5B72"/>
                </a:solidFill>
                <a:latin typeface="Calibri"/>
              </a:rPr>
              <a:t>Manufacturing infrastructure: glass-lined reactors, spray dryers &amp; in-house QC/R&amp;D labs across facilities</a:t>
            </a:r>
          </a:p>
        </p:txBody>
      </p:sp>
      <p:pic>
        <p:nvPicPr>
          <p:cNvPr id="61" name="Picture 60">
            <a:extLst>
              <a:ext uri="{FF2B5EF4-FFF2-40B4-BE49-F238E27FC236}">
                <a16:creationId xmlns:a16="http://schemas.microsoft.com/office/drawing/2014/main" id="{EBB7BC4E-ABE6-E9EF-036B-85C748108730}"/>
              </a:ext>
            </a:extLst>
          </p:cNvPr>
          <p:cNvPicPr>
            <a:picLocks noChangeAspect="1"/>
          </p:cNvPicPr>
          <p:nvPr/>
        </p:nvPicPr>
        <p:blipFill>
          <a:blip r:embed="rId3"/>
          <a:stretch>
            <a:fillRect/>
          </a:stretch>
        </p:blipFill>
        <p:spPr>
          <a:xfrm>
            <a:off x="6013287" y="69866"/>
            <a:ext cx="1393353" cy="51535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435</TotalTime>
  <Words>3538</Words>
  <Application>Microsoft Macintosh PowerPoint</Application>
  <PresentationFormat>On-screen Show (16:9)</PresentationFormat>
  <Paragraphs>642</Paragraphs>
  <Slides>27</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Vipul Organics Limited – Investor Presentation Q3 FY26 (Brand Edition)</dc:title>
  <dc:subject>PptxGenJS Presentation</dc:subject>
  <dc:creator>Vipul Organics Limited</dc:creator>
  <cp:lastModifiedBy>Mihir Shah</cp:lastModifiedBy>
  <cp:revision>61</cp:revision>
  <dcterms:created xsi:type="dcterms:W3CDTF">2026-04-09T11:35:49Z</dcterms:created>
  <dcterms:modified xsi:type="dcterms:W3CDTF">2026-09-07T10:18:06Z</dcterms:modified>
</cp:coreProperties>
</file>